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1" r:id="rId4"/>
    <p:sldId id="310" r:id="rId5"/>
    <p:sldId id="295" r:id="rId6"/>
    <p:sldId id="279" r:id="rId7"/>
    <p:sldId id="307" r:id="rId8"/>
    <p:sldId id="280" r:id="rId9"/>
    <p:sldId id="266" r:id="rId10"/>
    <p:sldId id="283" r:id="rId11"/>
    <p:sldId id="308" r:id="rId12"/>
    <p:sldId id="285" r:id="rId13"/>
    <p:sldId id="284" r:id="rId14"/>
    <p:sldId id="288" r:id="rId15"/>
    <p:sldId id="311" r:id="rId16"/>
    <p:sldId id="298" r:id="rId17"/>
    <p:sldId id="309" r:id="rId18"/>
    <p:sldId id="3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6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8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9DBE9B-B073-4839-B274-14596A59CA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803AD2-B042-42D6-BFD3-7D325BE09D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臨床研究包含憂鬱症</a:t>
          </a:r>
          <a:r>
            <a:rPr lang="zh-TW" dirty="0"/>
            <a:t>、急慢性疼痛、復健、成癮行為、神經心理疾病方面研究</a:t>
          </a:r>
          <a:endParaRPr lang="en-US" dirty="0"/>
        </a:p>
      </dgm:t>
    </dgm:pt>
    <dgm:pt modelId="{F2AB9B14-060E-4B9F-8F86-FE77EB5D37E6}" type="parTrans" cxnId="{05E459BE-1B99-4CCC-AB4E-4CE7DA5F0A5B}">
      <dgm:prSet/>
      <dgm:spPr/>
      <dgm:t>
        <a:bodyPr/>
        <a:lstStyle/>
        <a:p>
          <a:endParaRPr lang="en-US"/>
        </a:p>
      </dgm:t>
    </dgm:pt>
    <dgm:pt modelId="{DB02D4CA-5A72-4120-8209-C3A33E91D05F}" type="sibTrans" cxnId="{05E459BE-1B99-4CCC-AB4E-4CE7DA5F0A5B}">
      <dgm:prSet/>
      <dgm:spPr/>
      <dgm:t>
        <a:bodyPr/>
        <a:lstStyle/>
        <a:p>
          <a:endParaRPr lang="en-US"/>
        </a:p>
      </dgm:t>
    </dgm:pt>
    <dgm:pt modelId="{2F57524F-34F1-446E-9F39-9C535D0E2ABD}">
      <dgm:prSet/>
      <dgm:spPr/>
      <dgm:t>
        <a:bodyPr/>
        <a:lstStyle/>
        <a:p>
          <a:pPr>
            <a:lnSpc>
              <a:spcPct val="100000"/>
            </a:lnSpc>
          </a:pPr>
          <a:r>
            <a:rPr lang="zh-TW" b="0" i="0"/>
            <a:t>經顱直流電刺激</a:t>
          </a:r>
          <a:br>
            <a:rPr lang="en-AU" b="0" i="0"/>
          </a:br>
          <a:r>
            <a:rPr lang="en-AU" b="0" i="0"/>
            <a:t>Transcranial direct current stimulation (tDCS)</a:t>
          </a:r>
          <a:endParaRPr lang="en-US" dirty="0"/>
        </a:p>
      </dgm:t>
    </dgm:pt>
    <dgm:pt modelId="{64FF4E0F-0F4F-41B8-AA12-3DA0715DA33D}" type="parTrans" cxnId="{E04C5518-37B8-4171-B3EC-200B8855D3F3}">
      <dgm:prSet/>
      <dgm:spPr/>
      <dgm:t>
        <a:bodyPr/>
        <a:lstStyle/>
        <a:p>
          <a:endParaRPr lang="en-US"/>
        </a:p>
      </dgm:t>
    </dgm:pt>
    <dgm:pt modelId="{2CB11CE9-0A22-445C-BE95-A66EDDF97991}" type="sibTrans" cxnId="{E04C5518-37B8-4171-B3EC-200B8855D3F3}">
      <dgm:prSet/>
      <dgm:spPr/>
      <dgm:t>
        <a:bodyPr/>
        <a:lstStyle/>
        <a:p>
          <a:endParaRPr lang="en-US"/>
        </a:p>
      </dgm:t>
    </dgm:pt>
    <dgm:pt modelId="{32D0CD84-F7C7-4175-972A-80AD721E15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TW" b="0" i="0" dirty="0"/>
            <a:t>(</a:t>
          </a:r>
          <a:r>
            <a:rPr lang="zh-TW" altLang="en-US" b="0" i="0" dirty="0"/>
            <a:t>重複</a:t>
          </a:r>
          <a:r>
            <a:rPr lang="en-US" altLang="zh-TW" b="0" i="0" dirty="0"/>
            <a:t>)</a:t>
          </a:r>
          <a:r>
            <a:rPr lang="zh-TW" b="0" i="0" dirty="0"/>
            <a:t>經顱磁刺激</a:t>
          </a:r>
          <a:br>
            <a:rPr lang="en-AU" b="0" i="0" dirty="0"/>
          </a:br>
          <a:r>
            <a:rPr lang="en-AU" dirty="0"/>
            <a:t>(repetitive)Transcranial magnetic stimulation(</a:t>
          </a:r>
          <a:r>
            <a:rPr lang="en-AU" dirty="0" err="1"/>
            <a:t>rTMS</a:t>
          </a:r>
          <a:r>
            <a:rPr lang="en-AU" dirty="0"/>
            <a:t>)</a:t>
          </a:r>
          <a:endParaRPr lang="en-US" dirty="0"/>
        </a:p>
      </dgm:t>
    </dgm:pt>
    <dgm:pt modelId="{4F82D66C-F6C7-4781-9ED4-0D9406D2A23D}" type="parTrans" cxnId="{CBCA0F63-5C7F-442F-BF90-4F0DCFED4A22}">
      <dgm:prSet/>
      <dgm:spPr/>
      <dgm:t>
        <a:bodyPr/>
        <a:lstStyle/>
        <a:p>
          <a:endParaRPr lang="en-US"/>
        </a:p>
      </dgm:t>
    </dgm:pt>
    <dgm:pt modelId="{D5D1C254-996A-4026-8DFB-D4A8801DF196}" type="sibTrans" cxnId="{CBCA0F63-5C7F-442F-BF90-4F0DCFED4A22}">
      <dgm:prSet/>
      <dgm:spPr/>
      <dgm:t>
        <a:bodyPr/>
        <a:lstStyle/>
        <a:p>
          <a:endParaRPr lang="en-US"/>
        </a:p>
      </dgm:t>
    </dgm:pt>
    <dgm:pt modelId="{27A48CCB-E469-4988-AC35-BC04CD559694}" type="pres">
      <dgm:prSet presAssocID="{519DBE9B-B073-4839-B274-14596A59CAD7}" presName="root" presStyleCnt="0">
        <dgm:presLayoutVars>
          <dgm:dir/>
          <dgm:resizeHandles val="exact"/>
        </dgm:presLayoutVars>
      </dgm:prSet>
      <dgm:spPr/>
    </dgm:pt>
    <dgm:pt modelId="{AAD82259-5C4F-43E2-BE88-EC009C484EBC}" type="pres">
      <dgm:prSet presAssocID="{2F57524F-34F1-446E-9F39-9C535D0E2ABD}" presName="compNode" presStyleCnt="0"/>
      <dgm:spPr/>
    </dgm:pt>
    <dgm:pt modelId="{774177DC-9DA3-4315-9F66-D6220944A4BE}" type="pres">
      <dgm:prSet presAssocID="{2F57524F-34F1-446E-9F39-9C535D0E2ABD}" presName="bgRect" presStyleLbl="bgShp" presStyleIdx="0" presStyleCnt="3"/>
      <dgm:spPr/>
    </dgm:pt>
    <dgm:pt modelId="{FEDDFCCC-0B48-43F5-87F6-7E26FBAC0AAB}" type="pres">
      <dgm:prSet presAssocID="{2F57524F-34F1-446E-9F39-9C535D0E2A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E570AE3-E840-4AE9-8743-C3EDE3AB558E}" type="pres">
      <dgm:prSet presAssocID="{2F57524F-34F1-446E-9F39-9C535D0E2ABD}" presName="spaceRect" presStyleCnt="0"/>
      <dgm:spPr/>
    </dgm:pt>
    <dgm:pt modelId="{128BAB3D-80E1-48A3-BF03-5AFF66DB46BD}" type="pres">
      <dgm:prSet presAssocID="{2F57524F-34F1-446E-9F39-9C535D0E2ABD}" presName="parTx" presStyleLbl="revTx" presStyleIdx="0" presStyleCnt="3">
        <dgm:presLayoutVars>
          <dgm:chMax val="0"/>
          <dgm:chPref val="0"/>
        </dgm:presLayoutVars>
      </dgm:prSet>
      <dgm:spPr/>
    </dgm:pt>
    <dgm:pt modelId="{2D2E29DD-B668-4495-A41B-3D0ED79BC698}" type="pres">
      <dgm:prSet presAssocID="{2CB11CE9-0A22-445C-BE95-A66EDDF97991}" presName="sibTrans" presStyleCnt="0"/>
      <dgm:spPr/>
    </dgm:pt>
    <dgm:pt modelId="{F1227C16-D4D8-4272-98C2-D88A2BF814AB}" type="pres">
      <dgm:prSet presAssocID="{32D0CD84-F7C7-4175-972A-80AD721E150C}" presName="compNode" presStyleCnt="0"/>
      <dgm:spPr/>
    </dgm:pt>
    <dgm:pt modelId="{9A0352B7-0A69-4788-B153-90DC6190D083}" type="pres">
      <dgm:prSet presAssocID="{32D0CD84-F7C7-4175-972A-80AD721E150C}" presName="bgRect" presStyleLbl="bgShp" presStyleIdx="1" presStyleCnt="3"/>
      <dgm:spPr/>
    </dgm:pt>
    <dgm:pt modelId="{61AB4098-8F90-41FC-BA5C-68AB85CD6C58}" type="pres">
      <dgm:prSet presAssocID="{32D0CD84-F7C7-4175-972A-80AD721E150C}" presName="iconRect" presStyleLbl="node1" presStyleIdx="1" presStyleCnt="3" custLinFactNeighborX="-4112" custLinFactNeighborY="-319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3A33C7F-7F65-4EFF-BBCD-990B8331F1AF}" type="pres">
      <dgm:prSet presAssocID="{32D0CD84-F7C7-4175-972A-80AD721E150C}" presName="spaceRect" presStyleCnt="0"/>
      <dgm:spPr/>
    </dgm:pt>
    <dgm:pt modelId="{672BB233-9467-4AB5-B326-E81794F55744}" type="pres">
      <dgm:prSet presAssocID="{32D0CD84-F7C7-4175-972A-80AD721E150C}" presName="parTx" presStyleLbl="revTx" presStyleIdx="1" presStyleCnt="3">
        <dgm:presLayoutVars>
          <dgm:chMax val="0"/>
          <dgm:chPref val="0"/>
        </dgm:presLayoutVars>
      </dgm:prSet>
      <dgm:spPr/>
    </dgm:pt>
    <dgm:pt modelId="{D9A2A404-EBFE-5644-ABE9-3FA895CCDD9C}" type="pres">
      <dgm:prSet presAssocID="{D5D1C254-996A-4026-8DFB-D4A8801DF196}" presName="sibTrans" presStyleCnt="0"/>
      <dgm:spPr/>
    </dgm:pt>
    <dgm:pt modelId="{FCFE71C3-C0FE-498A-B10B-DF5A78CCE805}" type="pres">
      <dgm:prSet presAssocID="{54803AD2-B042-42D6-BFD3-7D325BE09DF0}" presName="compNode" presStyleCnt="0"/>
      <dgm:spPr/>
    </dgm:pt>
    <dgm:pt modelId="{215B2FCD-EBED-4D42-973F-59DE3E8630A8}" type="pres">
      <dgm:prSet presAssocID="{54803AD2-B042-42D6-BFD3-7D325BE09DF0}" presName="bgRect" presStyleLbl="bgShp" presStyleIdx="2" presStyleCnt="3"/>
      <dgm:spPr/>
    </dgm:pt>
    <dgm:pt modelId="{1A5ED1FE-3E40-445B-B96B-A06C6D2D115B}" type="pres">
      <dgm:prSet presAssocID="{54803AD2-B042-42D6-BFD3-7D325BE09DF0}" presName="iconRect" presStyleLbl="node1" presStyleIdx="2" presStyleCnt="3" custLinFactNeighborX="2454" custLinFactNeighborY="-512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A43ED83-42F7-4EDB-B621-02EEF8D5D71C}" type="pres">
      <dgm:prSet presAssocID="{54803AD2-B042-42D6-BFD3-7D325BE09DF0}" presName="spaceRect" presStyleCnt="0"/>
      <dgm:spPr/>
    </dgm:pt>
    <dgm:pt modelId="{8CA0F31F-52DA-4350-9CF3-D2FAB600A278}" type="pres">
      <dgm:prSet presAssocID="{54803AD2-B042-42D6-BFD3-7D325BE09D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ACE508-1D95-4FCD-8D33-1BCEAE61CC26}" type="presOf" srcId="{519DBE9B-B073-4839-B274-14596A59CAD7}" destId="{27A48CCB-E469-4988-AC35-BC04CD559694}" srcOrd="0" destOrd="0" presId="urn:microsoft.com/office/officeart/2018/2/layout/IconVerticalSolidList"/>
    <dgm:cxn modelId="{E04C5518-37B8-4171-B3EC-200B8855D3F3}" srcId="{519DBE9B-B073-4839-B274-14596A59CAD7}" destId="{2F57524F-34F1-446E-9F39-9C535D0E2ABD}" srcOrd="0" destOrd="0" parTransId="{64FF4E0F-0F4F-41B8-AA12-3DA0715DA33D}" sibTransId="{2CB11CE9-0A22-445C-BE95-A66EDDF97991}"/>
    <dgm:cxn modelId="{631AE21F-4774-BD48-9555-A312B7CF2966}" type="presOf" srcId="{54803AD2-B042-42D6-BFD3-7D325BE09DF0}" destId="{8CA0F31F-52DA-4350-9CF3-D2FAB600A278}" srcOrd="0" destOrd="0" presId="urn:microsoft.com/office/officeart/2018/2/layout/IconVerticalSolidList"/>
    <dgm:cxn modelId="{3A40F923-EA62-DF4B-A336-ACB69D9F2253}" type="presOf" srcId="{2F57524F-34F1-446E-9F39-9C535D0E2ABD}" destId="{128BAB3D-80E1-48A3-BF03-5AFF66DB46BD}" srcOrd="0" destOrd="0" presId="urn:microsoft.com/office/officeart/2018/2/layout/IconVerticalSolidList"/>
    <dgm:cxn modelId="{CBCA0F63-5C7F-442F-BF90-4F0DCFED4A22}" srcId="{519DBE9B-B073-4839-B274-14596A59CAD7}" destId="{32D0CD84-F7C7-4175-972A-80AD721E150C}" srcOrd="1" destOrd="0" parTransId="{4F82D66C-F6C7-4781-9ED4-0D9406D2A23D}" sibTransId="{D5D1C254-996A-4026-8DFB-D4A8801DF196}"/>
    <dgm:cxn modelId="{D0314165-B3A6-504F-99AE-BA8826BDF8A5}" type="presOf" srcId="{32D0CD84-F7C7-4175-972A-80AD721E150C}" destId="{672BB233-9467-4AB5-B326-E81794F55744}" srcOrd="0" destOrd="0" presId="urn:microsoft.com/office/officeart/2018/2/layout/IconVerticalSolidList"/>
    <dgm:cxn modelId="{05E459BE-1B99-4CCC-AB4E-4CE7DA5F0A5B}" srcId="{519DBE9B-B073-4839-B274-14596A59CAD7}" destId="{54803AD2-B042-42D6-BFD3-7D325BE09DF0}" srcOrd="2" destOrd="0" parTransId="{F2AB9B14-060E-4B9F-8F86-FE77EB5D37E6}" sibTransId="{DB02D4CA-5A72-4120-8209-C3A33E91D05F}"/>
    <dgm:cxn modelId="{B91DEA57-7C96-DC49-8154-0984FCB1643F}" type="presParOf" srcId="{27A48CCB-E469-4988-AC35-BC04CD559694}" destId="{AAD82259-5C4F-43E2-BE88-EC009C484EBC}" srcOrd="0" destOrd="0" presId="urn:microsoft.com/office/officeart/2018/2/layout/IconVerticalSolidList"/>
    <dgm:cxn modelId="{E56ACB4A-B350-C24D-9DF6-11D2621E7224}" type="presParOf" srcId="{AAD82259-5C4F-43E2-BE88-EC009C484EBC}" destId="{774177DC-9DA3-4315-9F66-D6220944A4BE}" srcOrd="0" destOrd="0" presId="urn:microsoft.com/office/officeart/2018/2/layout/IconVerticalSolidList"/>
    <dgm:cxn modelId="{8670AEE4-F79C-6A49-AC1A-3ED3BE850597}" type="presParOf" srcId="{AAD82259-5C4F-43E2-BE88-EC009C484EBC}" destId="{FEDDFCCC-0B48-43F5-87F6-7E26FBAC0AAB}" srcOrd="1" destOrd="0" presId="urn:microsoft.com/office/officeart/2018/2/layout/IconVerticalSolidList"/>
    <dgm:cxn modelId="{437861AB-9FA5-1848-9F26-9EC97B527D8C}" type="presParOf" srcId="{AAD82259-5C4F-43E2-BE88-EC009C484EBC}" destId="{4E570AE3-E840-4AE9-8743-C3EDE3AB558E}" srcOrd="2" destOrd="0" presId="urn:microsoft.com/office/officeart/2018/2/layout/IconVerticalSolidList"/>
    <dgm:cxn modelId="{3512CB3C-B5D9-E54C-8E10-ABBA5533281B}" type="presParOf" srcId="{AAD82259-5C4F-43E2-BE88-EC009C484EBC}" destId="{128BAB3D-80E1-48A3-BF03-5AFF66DB46BD}" srcOrd="3" destOrd="0" presId="urn:microsoft.com/office/officeart/2018/2/layout/IconVerticalSolidList"/>
    <dgm:cxn modelId="{EF34A592-276A-F844-A308-EDE9E7F19733}" type="presParOf" srcId="{27A48CCB-E469-4988-AC35-BC04CD559694}" destId="{2D2E29DD-B668-4495-A41B-3D0ED79BC698}" srcOrd="1" destOrd="0" presId="urn:microsoft.com/office/officeart/2018/2/layout/IconVerticalSolidList"/>
    <dgm:cxn modelId="{2525576B-C6A2-284B-A258-36F2B0F12F9F}" type="presParOf" srcId="{27A48CCB-E469-4988-AC35-BC04CD559694}" destId="{F1227C16-D4D8-4272-98C2-D88A2BF814AB}" srcOrd="2" destOrd="0" presId="urn:microsoft.com/office/officeart/2018/2/layout/IconVerticalSolidList"/>
    <dgm:cxn modelId="{E560884C-1856-9444-8D52-97FC4A76B457}" type="presParOf" srcId="{F1227C16-D4D8-4272-98C2-D88A2BF814AB}" destId="{9A0352B7-0A69-4788-B153-90DC6190D083}" srcOrd="0" destOrd="0" presId="urn:microsoft.com/office/officeart/2018/2/layout/IconVerticalSolidList"/>
    <dgm:cxn modelId="{55CBE365-A775-B64D-806B-7D8DFED0FA92}" type="presParOf" srcId="{F1227C16-D4D8-4272-98C2-D88A2BF814AB}" destId="{61AB4098-8F90-41FC-BA5C-68AB85CD6C58}" srcOrd="1" destOrd="0" presId="urn:microsoft.com/office/officeart/2018/2/layout/IconVerticalSolidList"/>
    <dgm:cxn modelId="{A3B1FC50-23F7-664F-92C0-FBA6A318D859}" type="presParOf" srcId="{F1227C16-D4D8-4272-98C2-D88A2BF814AB}" destId="{83A33C7F-7F65-4EFF-BBCD-990B8331F1AF}" srcOrd="2" destOrd="0" presId="urn:microsoft.com/office/officeart/2018/2/layout/IconVerticalSolidList"/>
    <dgm:cxn modelId="{D580C850-6A07-294D-B85A-1C6ADD3576F8}" type="presParOf" srcId="{F1227C16-D4D8-4272-98C2-D88A2BF814AB}" destId="{672BB233-9467-4AB5-B326-E81794F55744}" srcOrd="3" destOrd="0" presId="urn:microsoft.com/office/officeart/2018/2/layout/IconVerticalSolidList"/>
    <dgm:cxn modelId="{17C95929-36E3-F142-97B0-C317B5A50341}" type="presParOf" srcId="{27A48CCB-E469-4988-AC35-BC04CD559694}" destId="{D9A2A404-EBFE-5644-ABE9-3FA895CCDD9C}" srcOrd="3" destOrd="0" presId="urn:microsoft.com/office/officeart/2018/2/layout/IconVerticalSolidList"/>
    <dgm:cxn modelId="{95DB3FB9-B02B-A849-AD21-24A5E1C546F1}" type="presParOf" srcId="{27A48CCB-E469-4988-AC35-BC04CD559694}" destId="{FCFE71C3-C0FE-498A-B10B-DF5A78CCE805}" srcOrd="4" destOrd="0" presId="urn:microsoft.com/office/officeart/2018/2/layout/IconVerticalSolidList"/>
    <dgm:cxn modelId="{39DCEDBF-4A07-8C40-A770-5E0884455447}" type="presParOf" srcId="{FCFE71C3-C0FE-498A-B10B-DF5A78CCE805}" destId="{215B2FCD-EBED-4D42-973F-59DE3E8630A8}" srcOrd="0" destOrd="0" presId="urn:microsoft.com/office/officeart/2018/2/layout/IconVerticalSolidList"/>
    <dgm:cxn modelId="{D489C980-5744-874A-B652-377E1A95E337}" type="presParOf" srcId="{FCFE71C3-C0FE-498A-B10B-DF5A78CCE805}" destId="{1A5ED1FE-3E40-445B-B96B-A06C6D2D115B}" srcOrd="1" destOrd="0" presId="urn:microsoft.com/office/officeart/2018/2/layout/IconVerticalSolidList"/>
    <dgm:cxn modelId="{0C0AB0DA-8016-9147-92C8-2C19B27BAE16}" type="presParOf" srcId="{FCFE71C3-C0FE-498A-B10B-DF5A78CCE805}" destId="{7A43ED83-42F7-4EDB-B621-02EEF8D5D71C}" srcOrd="2" destOrd="0" presId="urn:microsoft.com/office/officeart/2018/2/layout/IconVerticalSolidList"/>
    <dgm:cxn modelId="{582A1682-444B-3D43-9A03-CDC947EF5844}" type="presParOf" srcId="{FCFE71C3-C0FE-498A-B10B-DF5A78CCE805}" destId="{8CA0F31F-52DA-4350-9CF3-D2FAB600A278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177DC-9DA3-4315-9F66-D6220944A4B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DFCCC-0B48-43F5-87F6-7E26FBAC0AA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BAB3D-80E1-48A3-BF03-5AFF66DB46BD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b="0" i="0" kern="1200"/>
            <a:t>經顱直流電刺激</a:t>
          </a:r>
          <a:br>
            <a:rPr lang="en-AU" sz="2500" b="0" i="0" kern="1200"/>
          </a:br>
          <a:r>
            <a:rPr lang="en-AU" sz="2500" b="0" i="0" kern="1200"/>
            <a:t>Transcranial direct current stimulation (tDCS)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9A0352B7-0A69-4788-B153-90DC6190D08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B4098-8F90-41FC-BA5C-68AB85CD6C58}">
      <dsp:nvSpPr>
        <dsp:cNvPr id="0" name=""/>
        <dsp:cNvSpPr/>
      </dsp:nvSpPr>
      <dsp:spPr>
        <a:xfrm>
          <a:off x="347877" y="1812020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BB233-9467-4AB5-B326-E81794F5574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b="0" i="0" kern="1200" dirty="0"/>
            <a:t>(</a:t>
          </a:r>
          <a:r>
            <a:rPr lang="zh-TW" altLang="en-US" sz="2500" b="0" i="0" kern="1200" dirty="0"/>
            <a:t>重複</a:t>
          </a:r>
          <a:r>
            <a:rPr lang="en-US" altLang="zh-TW" sz="2500" b="0" i="0" kern="1200" dirty="0"/>
            <a:t>)</a:t>
          </a:r>
          <a:r>
            <a:rPr lang="zh-TW" sz="2500" b="0" i="0" kern="1200" dirty="0"/>
            <a:t>經顱磁刺激</a:t>
          </a:r>
          <a:br>
            <a:rPr lang="en-AU" sz="2500" b="0" i="0" kern="1200" dirty="0"/>
          </a:br>
          <a:r>
            <a:rPr lang="en-AU" sz="2500" kern="1200" dirty="0"/>
            <a:t>(repetitive)Transcranial magnetic stimulation(</a:t>
          </a:r>
          <a:r>
            <a:rPr lang="en-AU" sz="2500" kern="1200" dirty="0" err="1"/>
            <a:t>rTMS</a:t>
          </a:r>
          <a:r>
            <a:rPr lang="en-AU" sz="2500" kern="1200" dirty="0"/>
            <a:t>)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215B2FCD-EBED-4D42-973F-59DE3E8630A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ED1FE-3E40-445B-B96B-A06C6D2D115B}">
      <dsp:nvSpPr>
        <dsp:cNvPr id="0" name=""/>
        <dsp:cNvSpPr/>
      </dsp:nvSpPr>
      <dsp:spPr>
        <a:xfrm>
          <a:off x="392764" y="3352475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0F31F-52DA-4350-9CF3-D2FAB600A27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臨床研究包含憂鬱症</a:t>
          </a:r>
          <a:r>
            <a:rPr lang="zh-TW" sz="2500" kern="1200" dirty="0"/>
            <a:t>、急慢性疼痛、復健、成癮行為、神經心理疾病方面研究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FC72-16E2-7E40-9443-63F4A1E8D2A0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0C71D-214D-B446-AA87-C082E05FA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4E51-36FE-5143-B49A-0B2A234B54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1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314B-7C80-3247-8CD4-0F850914F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257E3-189C-FF4B-A054-2063E189A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9340E-64A2-924A-A1E9-8769CC21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5A786-364F-F540-A407-9CB3BC10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B600-260B-8344-B201-96076C5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4312-11AB-9E43-874D-A519E91B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AD642-F57D-CA43-B118-A07BBD942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A2B0-82C4-A34E-849A-FA154486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DCA9D-EA3B-6A42-8A59-2805AA7A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F1440-A03F-E94A-BF4A-B27C8120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A6B5C-B3BE-3F46-9246-136CB88D8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9FD10-D2FB-324B-9DAB-E4D6E3ACA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F48C6-4BA0-9C4C-9FB0-D3C90495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4D8D-1D39-374E-B9CB-B6037968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9367-7156-C340-89FA-EC717B9C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A4EE-3F14-E54C-A256-62358DB4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DD965-E713-EB49-8A01-690695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7088C-7DE0-B74D-872E-DB59BC6E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476F1-0149-B742-ADC7-66D75AEE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8CE6-45C0-C247-81BB-E56F82D9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92DE-D81C-0B4C-A375-C3B4917A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55DB4-FCC6-544F-A2EE-ADF86642A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C2072-F05B-414C-99BF-1090854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00B7B-694A-1D4A-8BB0-815F63E5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B689-7AD2-414A-AC0B-EEADEDD3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1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A20E-CC49-2D4F-80AE-A483A56C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7E6EB-2434-1E4C-93B7-631AD4EA5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FDECA-CB75-9046-B947-C80DC86E3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44199-D433-1F49-AB6D-A0CBC097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6EFC-97FA-9142-AF90-4561709E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BF8B4-1CED-3C47-845D-05177DCB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9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4268-C718-1140-AABE-781AA371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4DEDC-DABE-5B48-9DFE-5541333F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4969-FD95-724A-8C8E-30317039A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4E7B2-8D50-D149-8A1C-92E11DC42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07D84-D401-7D42-BD27-1B570AE5E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5D10C-208B-3344-A52F-0E332DA3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F7D52-EFC7-F746-8DA7-05EF3132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5AC0C-3164-854A-BD05-08D48F7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604A-6707-C448-845E-F195E8F9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D369B-917A-2944-BED6-BC423B73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EE5A9-3FE7-C44D-B40A-65CB7FB2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8AEBB-F635-A94A-9728-E9313BDA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8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0FE74-0360-3642-A069-D2F66A28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2FFC5-5953-4E45-B498-85B8EE07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2B541-9EED-3549-A711-86A2C742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446C-222A-394B-B5A3-D249BC52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93EA-B9A2-BD4C-AB21-587E1197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73A37-6C8A-1C4D-BECB-CAECF4FA0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38799-B757-FB4A-8FDD-7B9403EC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F4F42-E1E1-4648-8F79-C82BAB01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4514-510E-7045-9E08-CC313895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FD52-05C5-3A45-8DF4-E4CB7455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E1747-6199-3F4C-8B05-931ED768D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2F327-D118-F742-A433-F6B173166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C4EF3-2F5A-174A-B287-A09B734E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24C18-2E09-964B-9C26-9F8C6C72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1B3AC-6F5A-DB49-BE7D-E4348570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2B559-F885-E246-A727-4C15EEE5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4285-0F88-744F-97F7-E9C5DDB8C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7C1B-B0BA-7343-A87E-FB320AC78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43BD-9FFA-3A47-B0A9-A535C70DC4A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FF063-DF99-7B49-A903-A8D422DDB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44C7-56C7-144D-86E3-1E616CAB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9EC8-14D2-4A46-85B4-88933853B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0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0YvNhHBAAW3QimQ1dftHmcbzH4GrRxQt?usp=sharin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MWSha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D50B2-BA54-2D4B-8A3E-95E8A64A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 err="1"/>
              <a:t>自我介紹一覽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0551CA7D-FF24-4643-83CA-C10566342C90}"/>
              </a:ext>
            </a:extLst>
          </p:cNvPr>
          <p:cNvSpPr txBox="1"/>
          <p:nvPr/>
        </p:nvSpPr>
        <p:spPr>
          <a:xfrm>
            <a:off x="1278145" y="3914376"/>
            <a:ext cx="265031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  <a:hlinkClick r:id="rId2"/>
              </a:rPr>
              <a:t>謝銘偉</a:t>
            </a:r>
            <a:r>
              <a:rPr lang="en-AU" sz="1620" kern="1200" dirty="0">
                <a:solidFill>
                  <a:schemeClr val="tx1"/>
                </a:solidFill>
                <a:hlinkClick r:id="rId2"/>
              </a:rPr>
              <a:t>(Ming-Wei, Hsieh)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78F80-F502-CC4E-ADB4-BFCA6F46855C}"/>
              </a:ext>
            </a:extLst>
          </p:cNvPr>
          <p:cNvSpPr txBox="1"/>
          <p:nvPr/>
        </p:nvSpPr>
        <p:spPr>
          <a:xfrm>
            <a:off x="1278145" y="4337093"/>
            <a:ext cx="3767382" cy="2349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學經歷</a:t>
            </a:r>
            <a:r>
              <a:rPr lang="zh-TW" alt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endParaRPr lang="en-AU" altLang="zh-TW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生醫工程碩士</a:t>
            </a:r>
            <a:r>
              <a:rPr lang="en-US" altLang="zh-TW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AU" sz="1620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- </a:t>
            </a:r>
            <a:r>
              <a:rPr lang="zh-TW" alt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澳洲新南威爾士大學</a:t>
            </a:r>
            <a:br>
              <a:rPr lang="en-AU" altLang="zh-TW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altLang="zh-TW" sz="100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(2020</a:t>
            </a:r>
            <a:r>
              <a:rPr lang="zh-TW" altLang="en-US" sz="100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0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–</a:t>
            </a:r>
            <a:r>
              <a:rPr lang="zh-TW" altLang="en-US" sz="100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0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2023)</a:t>
            </a:r>
            <a:endParaRPr lang="en-AU" altLang="zh-TW" sz="1000" kern="1200" dirty="0">
              <a:solidFill>
                <a:schemeClr val="tx1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66700" defTabSz="822960">
              <a:spcAft>
                <a:spcPts val="600"/>
              </a:spcAft>
            </a:pPr>
            <a:r>
              <a:rPr 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 of Engineering Science, </a:t>
            </a:r>
            <a:br>
              <a:rPr 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Specialise in Biomedical Engineering</a:t>
            </a:r>
          </a:p>
          <a:p>
            <a:pPr marL="225425" indent="-22542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20" kern="1200" dirty="0">
                <a:solidFill>
                  <a:schemeClr val="tx1"/>
                </a:solidFill>
                <a:latin typeface="Arial" panose="020B0604020202020204" pitchFamily="34" charset="0"/>
                <a:ea typeface="PingFang TC" panose="020B0400000000000000" pitchFamily="34" charset="-120"/>
                <a:cs typeface="+mn-cs"/>
              </a:rPr>
              <a:t>測試工程師</a:t>
            </a:r>
            <a:r>
              <a:rPr lang="zh-TW" altLang="en-US" sz="162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AU" sz="1620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- </a:t>
            </a:r>
            <a:r>
              <a:rPr lang="zh-TW" altLang="en-US" sz="1620" kern="1200" dirty="0">
                <a:solidFill>
                  <a:schemeClr val="tx1"/>
                </a:solidFill>
                <a:latin typeface="Arial" panose="020B0604020202020204" pitchFamily="34" charset="0"/>
                <a:ea typeface="PingFang TC" panose="020B0400000000000000" pitchFamily="34" charset="-120"/>
                <a:cs typeface="+mn-cs"/>
              </a:rPr>
              <a:t>京元電子</a:t>
            </a:r>
            <a:r>
              <a:rPr lang="en-AU" sz="1620" kern="1200" dirty="0">
                <a:solidFill>
                  <a:schemeClr val="tx1"/>
                </a:solidFill>
                <a:latin typeface="+mn-lt"/>
                <a:ea typeface="PMingLiU" panose="02020500000000000000" pitchFamily="18" charset="-120"/>
                <a:cs typeface="+mn-cs"/>
              </a:rPr>
              <a:t>(</a:t>
            </a:r>
            <a:r>
              <a:rPr lang="en-AU" sz="162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KYEC</a:t>
            </a:r>
            <a:r>
              <a:rPr lang="en-AU" sz="1620" kern="1200" dirty="0">
                <a:solidFill>
                  <a:schemeClr val="tx1"/>
                </a:solidFill>
                <a:latin typeface="+mn-lt"/>
                <a:ea typeface="PMingLiU" panose="02020500000000000000" pitchFamily="18" charset="-120"/>
                <a:cs typeface="+mn-cs"/>
              </a:rPr>
              <a:t>)</a:t>
            </a:r>
            <a:r>
              <a:rPr lang="zh-TW" altLang="en-US" sz="1620" kern="1200" dirty="0">
                <a:solidFill>
                  <a:schemeClr val="tx1"/>
                </a:solidFill>
                <a:latin typeface="+mn-lt"/>
                <a:ea typeface="PMingLiU" panose="02020500000000000000" pitchFamily="18" charset="-120"/>
                <a:cs typeface="+mn-cs"/>
              </a:rPr>
              <a:t> </a:t>
            </a:r>
            <a:br>
              <a:rPr lang="en-AU" altLang="zh-TW" sz="1620" kern="1200" dirty="0">
                <a:solidFill>
                  <a:schemeClr val="tx1"/>
                </a:solidFill>
                <a:latin typeface="+mn-lt"/>
                <a:ea typeface="PMingLiU" panose="02020500000000000000" pitchFamily="18" charset="-120"/>
                <a:cs typeface="+mn-cs"/>
              </a:rPr>
            </a:b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(2015</a:t>
            </a:r>
            <a:r>
              <a:rPr lang="zh-TW" altLang="en-US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–</a:t>
            </a:r>
            <a:r>
              <a:rPr lang="zh-TW" altLang="en-US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2019)</a:t>
            </a:r>
            <a:endParaRPr lang="en-US" sz="1050" kern="1200" dirty="0">
              <a:solidFill>
                <a:schemeClr val="tx1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25425" indent="-22542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電機工程系學士 </a:t>
            </a:r>
            <a:r>
              <a:rPr lang="en-AU" sz="1620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zh-TW" alt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東海大學</a:t>
            </a:r>
            <a:br>
              <a:rPr lang="en-US" altLang="zh-TW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(2011</a:t>
            </a:r>
            <a:r>
              <a:rPr lang="zh-TW" altLang="en-US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–</a:t>
            </a:r>
            <a:r>
              <a:rPr lang="zh-TW" altLang="en-US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05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2015)</a:t>
            </a:r>
            <a:endParaRPr lang="en-AU" altLang="zh-TW" sz="1620" kern="1200" dirty="0">
              <a:solidFill>
                <a:schemeClr val="tx1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3AD38-4DC1-3348-B066-6FC3CE73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45" y="1886060"/>
            <a:ext cx="2180095" cy="2028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BB2E6F-F083-0E49-9E69-97AA414A6DD9}"/>
              </a:ext>
            </a:extLst>
          </p:cNvPr>
          <p:cNvSpPr txBox="1"/>
          <p:nvPr/>
        </p:nvSpPr>
        <p:spPr>
          <a:xfrm>
            <a:off x="5288492" y="1700762"/>
            <a:ext cx="5620715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相關專案</a:t>
            </a:r>
            <a:r>
              <a:rPr lang="zh-TW" alt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endParaRPr lang="en-AU" altLang="zh-TW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論文</a:t>
            </a:r>
            <a:r>
              <a:rPr lang="en-AU" altLang="zh-TW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zh-TW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Learning-based Multiclass Segmentation and 3D Reconstruction for Modelling Transcranial Stimulation.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22960">
              <a:spcAft>
                <a:spcPts val="600"/>
              </a:spcAft>
            </a:pPr>
            <a:endParaRPr lang="en-US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22960">
              <a:spcAft>
                <a:spcPts val="600"/>
              </a:spcAft>
            </a:pPr>
            <a:endParaRPr lang="en-US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Computational Modelling of Transcranial Magnetic Stimulation Used in Major Depressive Disorder Treatment</a:t>
            </a:r>
            <a:r>
              <a:rPr lang="en-AU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F8AF-3730-F748-AA77-06B1A18C4D70}"/>
              </a:ext>
            </a:extLst>
          </p:cNvPr>
          <p:cNvSpPr txBox="1"/>
          <p:nvPr/>
        </p:nvSpPr>
        <p:spPr>
          <a:xfrm>
            <a:off x="5288492" y="5246674"/>
            <a:ext cx="5620715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zh-TW" altLang="en-US" sz="1620" kern="12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技能：</a:t>
            </a:r>
            <a:endParaRPr lang="en-AU" altLang="zh-TW" sz="1620" kern="1200" dirty="0">
              <a:solidFill>
                <a:schemeClr val="tx1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程式語言：</a:t>
            </a:r>
            <a:r>
              <a:rPr lang="en-AU" altLang="zh-TW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Python, MATLAB</a:t>
            </a:r>
          </a:p>
          <a:p>
            <a:pPr marL="285750" indent="-28575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AU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機器學習</a:t>
            </a:r>
            <a:endParaRPr lang="en-US" altLang="zh-TW" sz="162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生醫訊號</a:t>
            </a:r>
            <a:r>
              <a:rPr lang="en-US" altLang="zh-TW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/</a:t>
            </a:r>
            <a:r>
              <a:rPr lang="zh-TW" altLang="en-US" sz="1620" dirty="0">
                <a:latin typeface="PingFang TC" panose="020B0400000000000000" pitchFamily="34" charset="-120"/>
                <a:ea typeface="PingFang TC" panose="020B0400000000000000" pitchFamily="34" charset="-120"/>
              </a:rPr>
              <a:t>影像處理</a:t>
            </a:r>
            <a:endParaRPr lang="en-AU" altLang="zh-TW" sz="162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187682-D169-9C41-B7C2-D13ABCD61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40" y="2613442"/>
            <a:ext cx="2256310" cy="9275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BFD412-C26D-4E42-A99A-A28E32552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8399282" y="2573364"/>
            <a:ext cx="882909" cy="1083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45C97E-191A-A442-AE54-ADA5A5C6F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646" y="4090884"/>
            <a:ext cx="1558539" cy="10872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098FE-E3EB-CE45-88B1-4C4F2BBDB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365" y="4090884"/>
            <a:ext cx="1630827" cy="1087218"/>
          </a:xfrm>
          <a:prstGeom prst="rect">
            <a:avLst/>
          </a:prstGeom>
        </p:spPr>
      </p:pic>
      <p:sp>
        <p:nvSpPr>
          <p:cNvPr id="3" name="Action Button: Document 2">
            <a:hlinkClick r:id="rId8" highlightClick="1"/>
            <a:extLst>
              <a:ext uri="{FF2B5EF4-FFF2-40B4-BE49-F238E27FC236}">
                <a16:creationId xmlns:a16="http://schemas.microsoft.com/office/drawing/2014/main" id="{1B695753-8D7F-C746-94F4-46FCD6FE70F3}"/>
              </a:ext>
            </a:extLst>
          </p:cNvPr>
          <p:cNvSpPr/>
          <p:nvPr/>
        </p:nvSpPr>
        <p:spPr>
          <a:xfrm>
            <a:off x="11513923" y="6171969"/>
            <a:ext cx="398431" cy="514998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0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6A0828-4DA7-6067-2920-CFED02A3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3" y="1317336"/>
            <a:ext cx="6265274" cy="3047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AD8D5-3B54-6963-E662-5DFAC7CE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593" y="-9524"/>
            <a:ext cx="6583253" cy="920242"/>
          </a:xfrm>
        </p:spPr>
        <p:txBody>
          <a:bodyPr>
            <a:normAutofit fontScale="90000"/>
          </a:bodyPr>
          <a:lstStyle/>
          <a:p>
            <a:r>
              <a:rPr lang="en-AU" dirty="0" err="1"/>
              <a:t>影像預處理</a:t>
            </a:r>
            <a:r>
              <a:rPr lang="zh-TW" altLang="en-US" dirty="0"/>
              <a:t>：</a:t>
            </a:r>
            <a:r>
              <a:rPr lang="en-AU" dirty="0" err="1"/>
              <a:t>修復缺失標記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8F13DB-FC7B-B7EB-88E6-058384FB08F3}"/>
              </a:ext>
            </a:extLst>
          </p:cNvPr>
          <p:cNvSpPr txBox="1">
            <a:spLocks/>
          </p:cNvSpPr>
          <p:nvPr/>
        </p:nvSpPr>
        <p:spPr>
          <a:xfrm>
            <a:off x="3045204" y="5537923"/>
            <a:ext cx="6814657" cy="138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/>
              <a:t>缺失標記的像素以其像素值</a:t>
            </a:r>
            <a:r>
              <a:rPr lang="en-US" sz="2800" dirty="0"/>
              <a:t>(pixel intensity)來判定該值是偏向</a:t>
            </a:r>
            <a:r>
              <a:rPr lang="en-US" altLang="zh-TW" sz="2800" dirty="0"/>
              <a:t>1.</a:t>
            </a:r>
            <a:r>
              <a:rPr lang="en-US" sz="2800" dirty="0"/>
              <a:t>脊髓液</a:t>
            </a:r>
            <a:r>
              <a:rPr lang="en-US" altLang="zh-TW" sz="2800" dirty="0"/>
              <a:t>2.</a:t>
            </a:r>
            <a:r>
              <a:rPr lang="en-US" sz="2800" dirty="0"/>
              <a:t>灰質</a:t>
            </a:r>
            <a:r>
              <a:rPr lang="en-US" altLang="zh-TW" sz="2800" dirty="0"/>
              <a:t>3.</a:t>
            </a:r>
            <a:r>
              <a:rPr lang="en-US" sz="2800" dirty="0"/>
              <a:t>顱骨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258263A-C05C-4756-DC03-66AF55CDA447}"/>
              </a:ext>
            </a:extLst>
          </p:cNvPr>
          <p:cNvGraphicFramePr>
            <a:graphicFrameLocks noGrp="1"/>
          </p:cNvGraphicFramePr>
          <p:nvPr/>
        </p:nvGraphicFramePr>
        <p:xfrm>
          <a:off x="158665" y="5075670"/>
          <a:ext cx="2551608" cy="167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0536">
                  <a:extLst>
                    <a:ext uri="{9D8B030D-6E8A-4147-A177-3AD203B41FA5}">
                      <a16:colId xmlns:a16="http://schemas.microsoft.com/office/drawing/2014/main" val="920294152"/>
                    </a:ext>
                  </a:extLst>
                </a:gridCol>
                <a:gridCol w="850536">
                  <a:extLst>
                    <a:ext uri="{9D8B030D-6E8A-4147-A177-3AD203B41FA5}">
                      <a16:colId xmlns:a16="http://schemas.microsoft.com/office/drawing/2014/main" val="2588592161"/>
                    </a:ext>
                  </a:extLst>
                </a:gridCol>
                <a:gridCol w="850536">
                  <a:extLst>
                    <a:ext uri="{9D8B030D-6E8A-4147-A177-3AD203B41FA5}">
                      <a16:colId xmlns:a16="http://schemas.microsoft.com/office/drawing/2014/main" val="1320502384"/>
                    </a:ext>
                  </a:extLst>
                </a:gridCol>
              </a:tblGrid>
              <a:tr h="559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60987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45440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1861"/>
                  </a:ext>
                </a:extLst>
              </a:tr>
            </a:tbl>
          </a:graphicData>
        </a:graphic>
      </p:graphicFrame>
      <p:sp>
        <p:nvSpPr>
          <p:cNvPr id="22" name="Subtitle 2">
            <a:extLst>
              <a:ext uri="{FF2B5EF4-FFF2-40B4-BE49-F238E27FC236}">
                <a16:creationId xmlns:a16="http://schemas.microsoft.com/office/drawing/2014/main" id="{A93B02C4-A251-678F-18A4-CB6C7D9A3BE6}"/>
              </a:ext>
            </a:extLst>
          </p:cNvPr>
          <p:cNvSpPr txBox="1">
            <a:spLocks/>
          </p:cNvSpPr>
          <p:nvPr/>
        </p:nvSpPr>
        <p:spPr>
          <a:xfrm>
            <a:off x="158666" y="3428999"/>
            <a:ext cx="2303274" cy="1516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500" dirty="0"/>
              <a:t>3x3 scanning window scans on each pixel by (row, col)</a:t>
            </a:r>
            <a:endParaRPr lang="en-US" sz="25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90557C-8DEB-1F41-A923-AE60C29105A0}"/>
              </a:ext>
            </a:extLst>
          </p:cNvPr>
          <p:cNvSpPr/>
          <p:nvPr/>
        </p:nvSpPr>
        <p:spPr>
          <a:xfrm>
            <a:off x="7600426" y="1880193"/>
            <a:ext cx="629174" cy="629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555EED-6D90-824A-9E91-243B07EF296D}"/>
              </a:ext>
            </a:extLst>
          </p:cNvPr>
          <p:cNvSpPr/>
          <p:nvPr/>
        </p:nvSpPr>
        <p:spPr>
          <a:xfrm>
            <a:off x="8162488" y="2595146"/>
            <a:ext cx="629174" cy="629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5D17EA-A31F-6B41-8037-3BF032D9C254}"/>
              </a:ext>
            </a:extLst>
          </p:cNvPr>
          <p:cNvSpPr/>
          <p:nvPr/>
        </p:nvSpPr>
        <p:spPr>
          <a:xfrm>
            <a:off x="7137893" y="3280740"/>
            <a:ext cx="629174" cy="629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23DE3E-9829-284E-B767-30B718BEC454}"/>
              </a:ext>
            </a:extLst>
          </p:cNvPr>
          <p:cNvSpPr/>
          <p:nvPr/>
        </p:nvSpPr>
        <p:spPr>
          <a:xfrm>
            <a:off x="8162488" y="3280740"/>
            <a:ext cx="629174" cy="629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D8D5-3B54-6963-E662-5DFAC7CE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0"/>
            <a:ext cx="10515600" cy="1325563"/>
          </a:xfrm>
        </p:spPr>
        <p:txBody>
          <a:bodyPr/>
          <a:lstStyle/>
          <a:p>
            <a:r>
              <a:rPr lang="en-US"/>
              <a:t>Predict, Reconstruct, then View in 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C3511-9459-F087-CB3B-E3C302B96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2" t="7535" r="2735" b="8058"/>
          <a:stretch/>
        </p:blipFill>
        <p:spPr>
          <a:xfrm>
            <a:off x="7194252" y="1892809"/>
            <a:ext cx="4057095" cy="367021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88F13DB-FC7B-B7EB-88E6-058384FB08F3}"/>
              </a:ext>
            </a:extLst>
          </p:cNvPr>
          <p:cNvSpPr txBox="1">
            <a:spLocks/>
          </p:cNvSpPr>
          <p:nvPr/>
        </p:nvSpPr>
        <p:spPr>
          <a:xfrm>
            <a:off x="247611" y="1187878"/>
            <a:ext cx="5257800" cy="92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Reconstruct with 27 sub-volumes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644C7CA-1CB5-001A-F900-77A0B94C9EFF}"/>
              </a:ext>
            </a:extLst>
          </p:cNvPr>
          <p:cNvSpPr txBox="1">
            <a:spLocks/>
          </p:cNvSpPr>
          <p:nvPr/>
        </p:nvSpPr>
        <p:spPr>
          <a:xfrm>
            <a:off x="6446060" y="1181437"/>
            <a:ext cx="5257800" cy="92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Reconstruct with 125 sub-volumes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AB7969-123B-BF49-92EA-898ADE2673B3}"/>
              </a:ext>
            </a:extLst>
          </p:cNvPr>
          <p:cNvGrpSpPr/>
          <p:nvPr/>
        </p:nvGrpSpPr>
        <p:grpSpPr>
          <a:xfrm>
            <a:off x="10205274" y="2072014"/>
            <a:ext cx="845152" cy="369332"/>
            <a:chOff x="4687961" y="2324264"/>
            <a:chExt cx="845152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3F47BB-CF2D-C747-BDC0-BE4732C0DB17}"/>
                </a:ext>
              </a:extLst>
            </p:cNvPr>
            <p:cNvSpPr/>
            <p:nvPr/>
          </p:nvSpPr>
          <p:spPr>
            <a:xfrm>
              <a:off x="4687961" y="2420848"/>
              <a:ext cx="213064" cy="2201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9F6921-921C-1648-96C1-BBF69C848ACD}"/>
                </a:ext>
              </a:extLst>
            </p:cNvPr>
            <p:cNvSpPr txBox="1"/>
            <p:nvPr/>
          </p:nvSpPr>
          <p:spPr>
            <a:xfrm>
              <a:off x="4848310" y="232426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Skin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F07C93-7619-9C49-927E-3107F636678D}"/>
              </a:ext>
            </a:extLst>
          </p:cNvPr>
          <p:cNvGrpSpPr/>
          <p:nvPr/>
        </p:nvGrpSpPr>
        <p:grpSpPr>
          <a:xfrm>
            <a:off x="10205274" y="2410252"/>
            <a:ext cx="895102" cy="369332"/>
            <a:chOff x="4687961" y="2648807"/>
            <a:chExt cx="89510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CEE870-6730-6A4F-A8A4-F2870C6B0CAA}"/>
                </a:ext>
              </a:extLst>
            </p:cNvPr>
            <p:cNvSpPr txBox="1"/>
            <p:nvPr/>
          </p:nvSpPr>
          <p:spPr>
            <a:xfrm>
              <a:off x="4848310" y="2648807"/>
              <a:ext cx="734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Skull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59BFF7-44DB-3E48-BAAB-E1DAD0826539}"/>
                </a:ext>
              </a:extLst>
            </p:cNvPr>
            <p:cNvSpPr/>
            <p:nvPr/>
          </p:nvSpPr>
          <p:spPr>
            <a:xfrm>
              <a:off x="4687961" y="2741140"/>
              <a:ext cx="213064" cy="220178"/>
            </a:xfrm>
            <a:prstGeom prst="rect">
              <a:avLst/>
            </a:prstGeom>
            <a:solidFill>
              <a:srgbClr val="DEC5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382A682-6F52-9F44-97AC-FD5344A58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6" t="7416" b="8479"/>
          <a:stretch/>
        </p:blipFill>
        <p:spPr>
          <a:xfrm>
            <a:off x="730928" y="1892809"/>
            <a:ext cx="4076742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8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D8D5-3B54-6963-E662-5DFAC7CE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593" y="-9525"/>
            <a:ext cx="5057775" cy="1325563"/>
          </a:xfrm>
        </p:spPr>
        <p:txBody>
          <a:bodyPr/>
          <a:lstStyle/>
          <a:p>
            <a:pPr algn="ctr"/>
            <a:r>
              <a:rPr lang="en-AU" dirty="0" err="1"/>
              <a:t>重建方法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8F13DB-FC7B-B7EB-88E6-058384FB08F3}"/>
              </a:ext>
            </a:extLst>
          </p:cNvPr>
          <p:cNvSpPr txBox="1">
            <a:spLocks/>
          </p:cNvSpPr>
          <p:nvPr/>
        </p:nvSpPr>
        <p:spPr>
          <a:xfrm>
            <a:off x="-112270" y="1128964"/>
            <a:ext cx="5257800" cy="74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Previous: Reconstruct with 27 sub-volumes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A560C2-FEA6-5054-8114-1BF844087634}"/>
              </a:ext>
            </a:extLst>
          </p:cNvPr>
          <p:cNvGrpSpPr/>
          <p:nvPr/>
        </p:nvGrpSpPr>
        <p:grpSpPr>
          <a:xfrm>
            <a:off x="1727642" y="3858599"/>
            <a:ext cx="1522893" cy="1454292"/>
            <a:chOff x="1066800" y="1790637"/>
            <a:chExt cx="1522893" cy="1454292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600B93A9-C2E5-8D30-FAA3-FD099A2B5F3D}"/>
                </a:ext>
              </a:extLst>
            </p:cNvPr>
            <p:cNvSpPr>
              <a:spLocks/>
            </p:cNvSpPr>
            <p:nvPr/>
          </p:nvSpPr>
          <p:spPr>
            <a:xfrm>
              <a:off x="1066800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96B6CE56-28DE-BBE3-36F8-8BE59DB84736}"/>
                </a:ext>
              </a:extLst>
            </p:cNvPr>
            <p:cNvSpPr>
              <a:spLocks/>
            </p:cNvSpPr>
            <p:nvPr/>
          </p:nvSpPr>
          <p:spPr>
            <a:xfrm>
              <a:off x="1514475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2567FC2-D933-56A7-0D65-08843E2952C7}"/>
                </a:ext>
              </a:extLst>
            </p:cNvPr>
            <p:cNvSpPr>
              <a:spLocks/>
            </p:cNvSpPr>
            <p:nvPr/>
          </p:nvSpPr>
          <p:spPr>
            <a:xfrm>
              <a:off x="1968131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A205948D-0C30-0302-4971-D51272AC0AB4}"/>
                </a:ext>
              </a:extLst>
            </p:cNvPr>
            <p:cNvSpPr>
              <a:spLocks/>
            </p:cNvSpPr>
            <p:nvPr/>
          </p:nvSpPr>
          <p:spPr>
            <a:xfrm>
              <a:off x="1066800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85AB15D1-5187-4D1F-5DFE-337556C348EB}"/>
                </a:ext>
              </a:extLst>
            </p:cNvPr>
            <p:cNvSpPr>
              <a:spLocks/>
            </p:cNvSpPr>
            <p:nvPr/>
          </p:nvSpPr>
          <p:spPr>
            <a:xfrm>
              <a:off x="1514475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5C26C90B-8553-0398-17BA-4D3F092CF2E8}"/>
                </a:ext>
              </a:extLst>
            </p:cNvPr>
            <p:cNvSpPr>
              <a:spLocks/>
            </p:cNvSpPr>
            <p:nvPr/>
          </p:nvSpPr>
          <p:spPr>
            <a:xfrm>
              <a:off x="1968131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82314AA7-2FDC-7AA6-FCFE-D982E0FD5EC9}"/>
                </a:ext>
              </a:extLst>
            </p:cNvPr>
            <p:cNvSpPr>
              <a:spLocks/>
            </p:cNvSpPr>
            <p:nvPr/>
          </p:nvSpPr>
          <p:spPr>
            <a:xfrm>
              <a:off x="1066800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8DF9C51-ED2F-D87D-F51C-A56128B2E8C3}"/>
                </a:ext>
              </a:extLst>
            </p:cNvPr>
            <p:cNvSpPr>
              <a:spLocks/>
            </p:cNvSpPr>
            <p:nvPr/>
          </p:nvSpPr>
          <p:spPr>
            <a:xfrm>
              <a:off x="1514475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B0833DCE-A84F-34F1-DED4-25678DF31037}"/>
                </a:ext>
              </a:extLst>
            </p:cNvPr>
            <p:cNvSpPr>
              <a:spLocks/>
            </p:cNvSpPr>
            <p:nvPr/>
          </p:nvSpPr>
          <p:spPr>
            <a:xfrm>
              <a:off x="1968131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ube 31">
            <a:extLst>
              <a:ext uri="{FF2B5EF4-FFF2-40B4-BE49-F238E27FC236}">
                <a16:creationId xmlns:a16="http://schemas.microsoft.com/office/drawing/2014/main" id="{AA05A204-17CF-E4A2-BC64-900D39AF3AE9}"/>
              </a:ext>
            </a:extLst>
          </p:cNvPr>
          <p:cNvSpPr/>
          <p:nvPr/>
        </p:nvSpPr>
        <p:spPr>
          <a:xfrm>
            <a:off x="1895068" y="1575104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51714A2-76A0-DECC-C3C7-BD8907D2F46A}"/>
              </a:ext>
            </a:extLst>
          </p:cNvPr>
          <p:cNvSpPr/>
          <p:nvPr/>
        </p:nvSpPr>
        <p:spPr>
          <a:xfrm>
            <a:off x="2342743" y="1575104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D2D82C-E62F-CE02-F48D-738818BCA369}"/>
              </a:ext>
            </a:extLst>
          </p:cNvPr>
          <p:cNvGrpSpPr/>
          <p:nvPr/>
        </p:nvGrpSpPr>
        <p:grpSpPr>
          <a:xfrm>
            <a:off x="1587757" y="4001783"/>
            <a:ext cx="1522893" cy="1454292"/>
            <a:chOff x="1066800" y="1790637"/>
            <a:chExt cx="1522893" cy="1454292"/>
          </a:xfrm>
        </p:grpSpPr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03877C96-3EE5-A873-0C7A-2172DB4E1F26}"/>
                </a:ext>
              </a:extLst>
            </p:cNvPr>
            <p:cNvSpPr>
              <a:spLocks/>
            </p:cNvSpPr>
            <p:nvPr/>
          </p:nvSpPr>
          <p:spPr>
            <a:xfrm>
              <a:off x="1066800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289738FF-57E1-0AEF-4F80-13B18943F4EF}"/>
                </a:ext>
              </a:extLst>
            </p:cNvPr>
            <p:cNvSpPr>
              <a:spLocks/>
            </p:cNvSpPr>
            <p:nvPr/>
          </p:nvSpPr>
          <p:spPr>
            <a:xfrm>
              <a:off x="1514475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C99E794-F89B-57EB-0547-E53DAEA3B1C0}"/>
                </a:ext>
              </a:extLst>
            </p:cNvPr>
            <p:cNvSpPr>
              <a:spLocks/>
            </p:cNvSpPr>
            <p:nvPr/>
          </p:nvSpPr>
          <p:spPr>
            <a:xfrm>
              <a:off x="1968131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2917CE07-1431-B222-8DC1-C06C6A8E6894}"/>
                </a:ext>
              </a:extLst>
            </p:cNvPr>
            <p:cNvSpPr>
              <a:spLocks/>
            </p:cNvSpPr>
            <p:nvPr/>
          </p:nvSpPr>
          <p:spPr>
            <a:xfrm>
              <a:off x="1066800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310051B7-81D1-8F67-9D29-57999F2022E8}"/>
                </a:ext>
              </a:extLst>
            </p:cNvPr>
            <p:cNvSpPr>
              <a:spLocks/>
            </p:cNvSpPr>
            <p:nvPr/>
          </p:nvSpPr>
          <p:spPr>
            <a:xfrm>
              <a:off x="1514475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73A0352E-EEBD-7EBF-380D-DB5C896A9225}"/>
                </a:ext>
              </a:extLst>
            </p:cNvPr>
            <p:cNvSpPr>
              <a:spLocks/>
            </p:cNvSpPr>
            <p:nvPr/>
          </p:nvSpPr>
          <p:spPr>
            <a:xfrm>
              <a:off x="1968131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E06DB668-5A70-1CF9-C91F-6C949A5AD4FE}"/>
                </a:ext>
              </a:extLst>
            </p:cNvPr>
            <p:cNvSpPr>
              <a:spLocks/>
            </p:cNvSpPr>
            <p:nvPr/>
          </p:nvSpPr>
          <p:spPr>
            <a:xfrm>
              <a:off x="1066800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20222EB3-9989-7ADB-257D-94F444E7959A}"/>
                </a:ext>
              </a:extLst>
            </p:cNvPr>
            <p:cNvSpPr>
              <a:spLocks/>
            </p:cNvSpPr>
            <p:nvPr/>
          </p:nvSpPr>
          <p:spPr>
            <a:xfrm>
              <a:off x="1514475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AACFA8DE-0023-36E4-A365-5DA5BB5CBD44}"/>
                </a:ext>
              </a:extLst>
            </p:cNvPr>
            <p:cNvSpPr>
              <a:spLocks/>
            </p:cNvSpPr>
            <p:nvPr/>
          </p:nvSpPr>
          <p:spPr>
            <a:xfrm>
              <a:off x="1968131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4A8707-62F8-6336-9330-9737CCC812CB}"/>
              </a:ext>
            </a:extLst>
          </p:cNvPr>
          <p:cNvGrpSpPr/>
          <p:nvPr/>
        </p:nvGrpSpPr>
        <p:grpSpPr>
          <a:xfrm>
            <a:off x="1452456" y="4144967"/>
            <a:ext cx="1522893" cy="1454292"/>
            <a:chOff x="1066800" y="1790637"/>
            <a:chExt cx="1522893" cy="1454292"/>
          </a:xfrm>
        </p:grpSpPr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A14ACEE4-C334-53A6-6EFB-741EC4AF977D}"/>
                </a:ext>
              </a:extLst>
            </p:cNvPr>
            <p:cNvSpPr>
              <a:spLocks/>
            </p:cNvSpPr>
            <p:nvPr/>
          </p:nvSpPr>
          <p:spPr>
            <a:xfrm>
              <a:off x="1066800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DC851EC3-881C-0591-42C1-51CBE02460BF}"/>
                </a:ext>
              </a:extLst>
            </p:cNvPr>
            <p:cNvSpPr>
              <a:spLocks/>
            </p:cNvSpPr>
            <p:nvPr/>
          </p:nvSpPr>
          <p:spPr>
            <a:xfrm>
              <a:off x="1514475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3E3DBA5-A809-538E-6CF8-5F65D90260D3}"/>
                </a:ext>
              </a:extLst>
            </p:cNvPr>
            <p:cNvSpPr>
              <a:spLocks/>
            </p:cNvSpPr>
            <p:nvPr/>
          </p:nvSpPr>
          <p:spPr>
            <a:xfrm>
              <a:off x="1968131" y="266096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DD246553-3943-3B02-677B-5476B4749A28}"/>
                </a:ext>
              </a:extLst>
            </p:cNvPr>
            <p:cNvSpPr>
              <a:spLocks/>
            </p:cNvSpPr>
            <p:nvPr/>
          </p:nvSpPr>
          <p:spPr>
            <a:xfrm>
              <a:off x="1066800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4E9FF016-435F-332A-B201-CD6719371A64}"/>
                </a:ext>
              </a:extLst>
            </p:cNvPr>
            <p:cNvSpPr>
              <a:spLocks/>
            </p:cNvSpPr>
            <p:nvPr/>
          </p:nvSpPr>
          <p:spPr>
            <a:xfrm>
              <a:off x="1514475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20AFE679-53B3-A5E2-1262-805E043621A4}"/>
                </a:ext>
              </a:extLst>
            </p:cNvPr>
            <p:cNvSpPr>
              <a:spLocks/>
            </p:cNvSpPr>
            <p:nvPr/>
          </p:nvSpPr>
          <p:spPr>
            <a:xfrm>
              <a:off x="1968131" y="2225802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88A30FB-42CF-E7FA-7149-E2D90C0BBCE7}"/>
                </a:ext>
              </a:extLst>
            </p:cNvPr>
            <p:cNvSpPr>
              <a:spLocks/>
            </p:cNvSpPr>
            <p:nvPr/>
          </p:nvSpPr>
          <p:spPr>
            <a:xfrm>
              <a:off x="1066800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D4CCAD9E-6ED5-8330-B5C0-CD2F6DEE2C7A}"/>
                </a:ext>
              </a:extLst>
            </p:cNvPr>
            <p:cNvSpPr>
              <a:spLocks/>
            </p:cNvSpPr>
            <p:nvPr/>
          </p:nvSpPr>
          <p:spPr>
            <a:xfrm>
              <a:off x="1514475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06FD68D-994B-2EBB-FBCB-456A0D1217B7}"/>
                </a:ext>
              </a:extLst>
            </p:cNvPr>
            <p:cNvSpPr>
              <a:spLocks/>
            </p:cNvSpPr>
            <p:nvPr/>
          </p:nvSpPr>
          <p:spPr>
            <a:xfrm>
              <a:off x="1968131" y="1790637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333684-BE79-3C4A-A02D-791FDE1F5F8F}"/>
              </a:ext>
            </a:extLst>
          </p:cNvPr>
          <p:cNvGrpSpPr/>
          <p:nvPr/>
        </p:nvGrpSpPr>
        <p:grpSpPr>
          <a:xfrm>
            <a:off x="6893174" y="2546713"/>
            <a:ext cx="1098400" cy="583962"/>
            <a:chOff x="6893174" y="2546713"/>
            <a:chExt cx="1098400" cy="583962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4A043A2-62EE-F8CA-4F30-B423FA02B36F}"/>
                </a:ext>
              </a:extLst>
            </p:cNvPr>
            <p:cNvSpPr/>
            <p:nvPr/>
          </p:nvSpPr>
          <p:spPr>
            <a:xfrm>
              <a:off x="6893174" y="2546713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7711A5EE-D907-28CF-0F9E-00B7FB22150D}"/>
                </a:ext>
              </a:extLst>
            </p:cNvPr>
            <p:cNvSpPr/>
            <p:nvPr/>
          </p:nvSpPr>
          <p:spPr>
            <a:xfrm>
              <a:off x="7370012" y="2546713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FF50179-C53D-3B5D-31D1-72DDB7569E0A}"/>
                </a:ext>
              </a:extLst>
            </p:cNvPr>
            <p:cNvSpPr/>
            <p:nvPr/>
          </p:nvSpPr>
          <p:spPr>
            <a:xfrm flipH="1">
              <a:off x="7383317" y="2699602"/>
              <a:ext cx="139885" cy="4226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CF39158-7EDE-1531-D91B-48A61D330977}"/>
                </a:ext>
              </a:extLst>
            </p:cNvPr>
            <p:cNvSpPr/>
            <p:nvPr/>
          </p:nvSpPr>
          <p:spPr>
            <a:xfrm flipH="1">
              <a:off x="7221659" y="2699602"/>
              <a:ext cx="139885" cy="4226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120C5F-7155-2E94-4364-8A1CE088B48B}"/>
              </a:ext>
            </a:extLst>
          </p:cNvPr>
          <p:cNvGrpSpPr/>
          <p:nvPr/>
        </p:nvGrpSpPr>
        <p:grpSpPr>
          <a:xfrm>
            <a:off x="7138023" y="1484185"/>
            <a:ext cx="621562" cy="583962"/>
            <a:chOff x="8776015" y="4581276"/>
            <a:chExt cx="621562" cy="58396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114315F-5AE4-6242-ED5D-89FC6A28918A}"/>
                </a:ext>
              </a:extLst>
            </p:cNvPr>
            <p:cNvSpPr/>
            <p:nvPr/>
          </p:nvSpPr>
          <p:spPr>
            <a:xfrm>
              <a:off x="8776015" y="4581276"/>
              <a:ext cx="621562" cy="583962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0A30BC2-3310-8762-2C2F-0BF4AE9E6802}"/>
                </a:ext>
              </a:extLst>
            </p:cNvPr>
            <p:cNvSpPr/>
            <p:nvPr/>
          </p:nvSpPr>
          <p:spPr>
            <a:xfrm flipH="1">
              <a:off x="8776015" y="4740513"/>
              <a:ext cx="139885" cy="4226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80B01B-5C71-3BFD-7B23-FAE3999EC0F9}"/>
                </a:ext>
              </a:extLst>
            </p:cNvPr>
            <p:cNvSpPr/>
            <p:nvPr/>
          </p:nvSpPr>
          <p:spPr>
            <a:xfrm flipH="1">
              <a:off x="9132045" y="4740513"/>
              <a:ext cx="139885" cy="4226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2723787-BF30-1E5E-9536-BE732D6661B5}"/>
              </a:ext>
            </a:extLst>
          </p:cNvPr>
          <p:cNvCxnSpPr>
            <a:cxnSpLocks/>
          </p:cNvCxnSpPr>
          <p:nvPr/>
        </p:nvCxnSpPr>
        <p:spPr>
          <a:xfrm flipH="1">
            <a:off x="7372227" y="2129909"/>
            <a:ext cx="8025" cy="3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73B8707-17BF-2F71-A27B-9D41686BFA2D}"/>
              </a:ext>
            </a:extLst>
          </p:cNvPr>
          <p:cNvSpPr/>
          <p:nvPr/>
        </p:nvSpPr>
        <p:spPr>
          <a:xfrm flipH="1">
            <a:off x="2349204" y="1717979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7EBC813-131F-5208-B9DB-9CFA46B9FFF9}"/>
              </a:ext>
            </a:extLst>
          </p:cNvPr>
          <p:cNvSpPr/>
          <p:nvPr/>
        </p:nvSpPr>
        <p:spPr>
          <a:xfrm flipH="1">
            <a:off x="2180728" y="1724210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2E2F4C6-4EF4-1767-7F52-D244163BDAC9}"/>
              </a:ext>
            </a:extLst>
          </p:cNvPr>
          <p:cNvCxnSpPr>
            <a:cxnSpLocks/>
          </p:cNvCxnSpPr>
          <p:nvPr/>
        </p:nvCxnSpPr>
        <p:spPr>
          <a:xfrm flipH="1">
            <a:off x="2110785" y="2373283"/>
            <a:ext cx="139885" cy="311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ubtitle 2">
            <a:extLst>
              <a:ext uri="{FF2B5EF4-FFF2-40B4-BE49-F238E27FC236}">
                <a16:creationId xmlns:a16="http://schemas.microsoft.com/office/drawing/2014/main" id="{92105B9C-735A-498A-E536-E055857D0335}"/>
              </a:ext>
            </a:extLst>
          </p:cNvPr>
          <p:cNvSpPr txBox="1">
            <a:spLocks/>
          </p:cNvSpPr>
          <p:nvPr/>
        </p:nvSpPr>
        <p:spPr>
          <a:xfrm>
            <a:off x="176900" y="2791187"/>
            <a:ext cx="6831385" cy="536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900">
                <a:solidFill>
                  <a:srgbClr val="FF0000"/>
                </a:solidFill>
              </a:rPr>
              <a:t>*Defects on the sub-volume edge.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9ECB2CF8-E263-01E3-5A11-0BC59F5DE9FC}"/>
              </a:ext>
            </a:extLst>
          </p:cNvPr>
          <p:cNvSpPr txBox="1">
            <a:spLocks/>
          </p:cNvSpPr>
          <p:nvPr/>
        </p:nvSpPr>
        <p:spPr>
          <a:xfrm>
            <a:off x="8585104" y="1523665"/>
            <a:ext cx="3276700" cy="1082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900" dirty="0"/>
              <a:t>*Remove some(20) pixels near the edge to avoid edge defects. Replace with another sub-volume part.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30DF33-1006-29CB-2381-75C0A115BF43}"/>
              </a:ext>
            </a:extLst>
          </p:cNvPr>
          <p:cNvCxnSpPr>
            <a:cxnSpLocks/>
          </p:cNvCxnSpPr>
          <p:nvPr/>
        </p:nvCxnSpPr>
        <p:spPr>
          <a:xfrm flipV="1">
            <a:off x="8000042" y="2323500"/>
            <a:ext cx="518176" cy="468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478B83D-7220-64C4-026F-C6B20139BEA0}"/>
              </a:ext>
            </a:extLst>
          </p:cNvPr>
          <p:cNvCxnSpPr>
            <a:cxnSpLocks/>
          </p:cNvCxnSpPr>
          <p:nvPr/>
        </p:nvCxnSpPr>
        <p:spPr>
          <a:xfrm>
            <a:off x="7948065" y="1877289"/>
            <a:ext cx="592465" cy="132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D215E2F-750D-02B3-843C-58CA4EAF90FB}"/>
              </a:ext>
            </a:extLst>
          </p:cNvPr>
          <p:cNvSpPr/>
          <p:nvPr/>
        </p:nvSpPr>
        <p:spPr>
          <a:xfrm flipH="1">
            <a:off x="2291343" y="4305657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4F9BAA0-FF16-13FD-D316-9D08C26AF619}"/>
              </a:ext>
            </a:extLst>
          </p:cNvPr>
          <p:cNvSpPr/>
          <p:nvPr/>
        </p:nvSpPr>
        <p:spPr>
          <a:xfrm flipH="1">
            <a:off x="2299414" y="4742301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E834231-8F2F-6EAB-28B4-5C16A7831239}"/>
              </a:ext>
            </a:extLst>
          </p:cNvPr>
          <p:cNvSpPr/>
          <p:nvPr/>
        </p:nvSpPr>
        <p:spPr>
          <a:xfrm flipH="1">
            <a:off x="2298553" y="5154303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EE128F-D939-A364-E224-352C912C0919}"/>
              </a:ext>
            </a:extLst>
          </p:cNvPr>
          <p:cNvSpPr/>
          <p:nvPr/>
        </p:nvSpPr>
        <p:spPr>
          <a:xfrm flipH="1">
            <a:off x="1852353" y="5160045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6DD8FAC-9F40-6556-A11D-5BCD44840CF3}"/>
              </a:ext>
            </a:extLst>
          </p:cNvPr>
          <p:cNvSpPr/>
          <p:nvPr/>
        </p:nvSpPr>
        <p:spPr>
          <a:xfrm flipH="1">
            <a:off x="1852353" y="4731790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1AB2475-CF56-0575-617A-D828AB23C833}"/>
              </a:ext>
            </a:extLst>
          </p:cNvPr>
          <p:cNvSpPr/>
          <p:nvPr/>
        </p:nvSpPr>
        <p:spPr>
          <a:xfrm flipH="1">
            <a:off x="1844036" y="4285615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BD3835-10D4-758F-B762-41F8D407B574}"/>
              </a:ext>
            </a:extLst>
          </p:cNvPr>
          <p:cNvSpPr/>
          <p:nvPr/>
        </p:nvSpPr>
        <p:spPr>
          <a:xfrm rot="5400000" flipH="1">
            <a:off x="2044467" y="4494784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372E661-12DC-AD01-0586-2CCD87FD40ED}"/>
              </a:ext>
            </a:extLst>
          </p:cNvPr>
          <p:cNvSpPr/>
          <p:nvPr/>
        </p:nvSpPr>
        <p:spPr>
          <a:xfrm rot="5400000" flipH="1">
            <a:off x="2044467" y="4943000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7878374-6B75-5CDF-C86B-DE8EE4183436}"/>
              </a:ext>
            </a:extLst>
          </p:cNvPr>
          <p:cNvSpPr/>
          <p:nvPr/>
        </p:nvSpPr>
        <p:spPr>
          <a:xfrm rot="5400000" flipH="1">
            <a:off x="2548694" y="4484599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95AFCC-AB8C-8053-E5C1-E5356001AD5F}"/>
              </a:ext>
            </a:extLst>
          </p:cNvPr>
          <p:cNvSpPr/>
          <p:nvPr/>
        </p:nvSpPr>
        <p:spPr>
          <a:xfrm rot="5400000" flipH="1">
            <a:off x="2548694" y="4935982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940F53-7072-8405-BB57-584C84E14C49}"/>
              </a:ext>
            </a:extLst>
          </p:cNvPr>
          <p:cNvSpPr/>
          <p:nvPr/>
        </p:nvSpPr>
        <p:spPr>
          <a:xfrm rot="5400000" flipH="1">
            <a:off x="1578253" y="4494783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87AC87-D460-FB4C-3011-CF273D16759F}"/>
              </a:ext>
            </a:extLst>
          </p:cNvPr>
          <p:cNvSpPr/>
          <p:nvPr/>
        </p:nvSpPr>
        <p:spPr>
          <a:xfrm rot="5400000" flipH="1">
            <a:off x="1597288" y="4971916"/>
            <a:ext cx="139885" cy="4226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66335E0-A0EA-D014-26B3-2AD968B6B6A4}"/>
              </a:ext>
            </a:extLst>
          </p:cNvPr>
          <p:cNvCxnSpPr>
            <a:cxnSpLocks/>
          </p:cNvCxnSpPr>
          <p:nvPr/>
        </p:nvCxnSpPr>
        <p:spPr>
          <a:xfrm flipH="1" flipV="1">
            <a:off x="2175317" y="3285800"/>
            <a:ext cx="173887" cy="451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>
            <a:extLst>
              <a:ext uri="{FF2B5EF4-FFF2-40B4-BE49-F238E27FC236}">
                <a16:creationId xmlns:a16="http://schemas.microsoft.com/office/drawing/2014/main" id="{FBB681D8-260D-B55D-DD54-1C8EB0A95545}"/>
              </a:ext>
            </a:extLst>
          </p:cNvPr>
          <p:cNvSpPr txBox="1">
            <a:spLocks/>
          </p:cNvSpPr>
          <p:nvPr/>
        </p:nvSpPr>
        <p:spPr>
          <a:xfrm>
            <a:off x="6358419" y="1145888"/>
            <a:ext cx="5616373" cy="74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Improvement: Reconstruct with 125 sub-volumes</a:t>
            </a:r>
          </a:p>
        </p:txBody>
      </p:sp>
      <p:sp>
        <p:nvSpPr>
          <p:cNvPr id="107" name="Subtitle 2">
            <a:extLst>
              <a:ext uri="{FF2B5EF4-FFF2-40B4-BE49-F238E27FC236}">
                <a16:creationId xmlns:a16="http://schemas.microsoft.com/office/drawing/2014/main" id="{C8343153-6B21-8995-884F-E71D2C0C7718}"/>
              </a:ext>
            </a:extLst>
          </p:cNvPr>
          <p:cNvSpPr txBox="1">
            <a:spLocks/>
          </p:cNvSpPr>
          <p:nvPr/>
        </p:nvSpPr>
        <p:spPr>
          <a:xfrm>
            <a:off x="8518218" y="3660118"/>
            <a:ext cx="3276700" cy="1082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900">
              <a:solidFill>
                <a:srgbClr val="FF0000"/>
              </a:solidFill>
            </a:endParaRPr>
          </a:p>
        </p:txBody>
      </p:sp>
      <p:sp>
        <p:nvSpPr>
          <p:cNvPr id="108" name="Subtitle 2">
            <a:extLst>
              <a:ext uri="{FF2B5EF4-FFF2-40B4-BE49-F238E27FC236}">
                <a16:creationId xmlns:a16="http://schemas.microsoft.com/office/drawing/2014/main" id="{6C3BD9B9-062B-6685-05AC-B426CD053C1C}"/>
              </a:ext>
            </a:extLst>
          </p:cNvPr>
          <p:cNvSpPr txBox="1">
            <a:spLocks/>
          </p:cNvSpPr>
          <p:nvPr/>
        </p:nvSpPr>
        <p:spPr>
          <a:xfrm>
            <a:off x="9204064" y="4043814"/>
            <a:ext cx="3276700" cy="1082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900"/>
              <a:t>Two additional sub-volumes required to replace the edge defects on each axis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4B244AE-70B4-CB0A-1890-43F0B03503C1}"/>
              </a:ext>
            </a:extLst>
          </p:cNvPr>
          <p:cNvGrpSpPr/>
          <p:nvPr/>
        </p:nvGrpSpPr>
        <p:grpSpPr>
          <a:xfrm>
            <a:off x="5748050" y="3755983"/>
            <a:ext cx="3077958" cy="2631113"/>
            <a:chOff x="5068239" y="3864933"/>
            <a:chExt cx="3077958" cy="263111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1C6FABB-9762-839F-8D4B-A64DE666C157}"/>
                </a:ext>
              </a:extLst>
            </p:cNvPr>
            <p:cNvGrpSpPr/>
            <p:nvPr/>
          </p:nvGrpSpPr>
          <p:grpSpPr>
            <a:xfrm>
              <a:off x="5675032" y="3864933"/>
              <a:ext cx="2471165" cy="2032659"/>
              <a:chOff x="5139410" y="4130256"/>
              <a:chExt cx="2471165" cy="2032659"/>
            </a:xfrm>
          </p:grpSpPr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8219AC4F-BD1E-DC5E-B62B-D02EFE725331}"/>
                  </a:ext>
                </a:extLst>
              </p:cNvPr>
              <p:cNvSpPr/>
              <p:nvPr/>
            </p:nvSpPr>
            <p:spPr>
              <a:xfrm>
                <a:off x="5141087" y="557582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E1954517-7E68-6124-9FA5-5177FD6F7496}"/>
                  </a:ext>
                </a:extLst>
              </p:cNvPr>
              <p:cNvSpPr/>
              <p:nvPr/>
            </p:nvSpPr>
            <p:spPr>
              <a:xfrm>
                <a:off x="5141087" y="5280114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0B0DE4B6-1686-179B-86FE-4D1E81A065C0}"/>
                  </a:ext>
                </a:extLst>
              </p:cNvPr>
              <p:cNvSpPr/>
              <p:nvPr/>
            </p:nvSpPr>
            <p:spPr>
              <a:xfrm>
                <a:off x="5141087" y="4943093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37252945-2453-D316-39B1-2756974D653B}"/>
                  </a:ext>
                </a:extLst>
              </p:cNvPr>
              <p:cNvSpPr/>
              <p:nvPr/>
            </p:nvSpPr>
            <p:spPr>
              <a:xfrm>
                <a:off x="5141087" y="460784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AC1954E5-73CD-51A1-1993-55FB1C00F2B7}"/>
                  </a:ext>
                </a:extLst>
              </p:cNvPr>
              <p:cNvSpPr/>
              <p:nvPr/>
            </p:nvSpPr>
            <p:spPr>
              <a:xfrm>
                <a:off x="5139410" y="4131649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9ADC963B-D40A-54E4-9151-2EC49EB01D2C}"/>
                  </a:ext>
                </a:extLst>
              </p:cNvPr>
              <p:cNvSpPr/>
              <p:nvPr/>
            </p:nvSpPr>
            <p:spPr>
              <a:xfrm>
                <a:off x="5607102" y="557895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AAFBA486-9490-EED0-ABD6-6B5EFF06A8D0}"/>
                  </a:ext>
                </a:extLst>
              </p:cNvPr>
              <p:cNvSpPr/>
              <p:nvPr/>
            </p:nvSpPr>
            <p:spPr>
              <a:xfrm>
                <a:off x="5607102" y="52832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ABE59E75-C1CA-08EC-26BE-16272453BF02}"/>
                  </a:ext>
                </a:extLst>
              </p:cNvPr>
              <p:cNvSpPr/>
              <p:nvPr/>
            </p:nvSpPr>
            <p:spPr>
              <a:xfrm>
                <a:off x="5607102" y="49462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87A5EC11-E381-F715-F95A-B567CE125AF6}"/>
                  </a:ext>
                </a:extLst>
              </p:cNvPr>
              <p:cNvSpPr/>
              <p:nvPr/>
            </p:nvSpPr>
            <p:spPr>
              <a:xfrm>
                <a:off x="5607102" y="461096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260B3D29-0C78-DCD8-D36E-B371A778D3E4}"/>
                  </a:ext>
                </a:extLst>
              </p:cNvPr>
              <p:cNvSpPr/>
              <p:nvPr/>
            </p:nvSpPr>
            <p:spPr>
              <a:xfrm>
                <a:off x="5605425" y="413477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C0A9BB2F-9194-39C4-1E56-DDD8C6E3CE04}"/>
                  </a:ext>
                </a:extLst>
              </p:cNvPr>
              <p:cNvSpPr/>
              <p:nvPr/>
            </p:nvSpPr>
            <p:spPr>
              <a:xfrm>
                <a:off x="6074397" y="557443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ube 126">
                <a:extLst>
                  <a:ext uri="{FF2B5EF4-FFF2-40B4-BE49-F238E27FC236}">
                    <a16:creationId xmlns:a16="http://schemas.microsoft.com/office/drawing/2014/main" id="{8BFA360F-40A3-4E74-BFDF-A187282D2CD8}"/>
                  </a:ext>
                </a:extLst>
              </p:cNvPr>
              <p:cNvSpPr/>
              <p:nvPr/>
            </p:nvSpPr>
            <p:spPr>
              <a:xfrm>
                <a:off x="6074397" y="527872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Cube 127">
                <a:extLst>
                  <a:ext uri="{FF2B5EF4-FFF2-40B4-BE49-F238E27FC236}">
                    <a16:creationId xmlns:a16="http://schemas.microsoft.com/office/drawing/2014/main" id="{15BCDDEA-B5C4-5449-6434-3017BDFDE559}"/>
                  </a:ext>
                </a:extLst>
              </p:cNvPr>
              <p:cNvSpPr/>
              <p:nvPr/>
            </p:nvSpPr>
            <p:spPr>
              <a:xfrm>
                <a:off x="6074397" y="494170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Cube 128">
                <a:extLst>
                  <a:ext uri="{FF2B5EF4-FFF2-40B4-BE49-F238E27FC236}">
                    <a16:creationId xmlns:a16="http://schemas.microsoft.com/office/drawing/2014/main" id="{0456E538-047D-EFF0-C1B1-EE3CE19CBCF2}"/>
                  </a:ext>
                </a:extLst>
              </p:cNvPr>
              <p:cNvSpPr/>
              <p:nvPr/>
            </p:nvSpPr>
            <p:spPr>
              <a:xfrm>
                <a:off x="6074397" y="460644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ube 129">
                <a:extLst>
                  <a:ext uri="{FF2B5EF4-FFF2-40B4-BE49-F238E27FC236}">
                    <a16:creationId xmlns:a16="http://schemas.microsoft.com/office/drawing/2014/main" id="{0C877AE0-4F59-CBA3-F465-7E09F8BDCFE7}"/>
                  </a:ext>
                </a:extLst>
              </p:cNvPr>
              <p:cNvSpPr/>
              <p:nvPr/>
            </p:nvSpPr>
            <p:spPr>
              <a:xfrm>
                <a:off x="6072720" y="413025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31CF087F-984C-ABDE-A7A7-3EC8F132D35C}"/>
                  </a:ext>
                </a:extLst>
              </p:cNvPr>
              <p:cNvSpPr/>
              <p:nvPr/>
            </p:nvSpPr>
            <p:spPr>
              <a:xfrm>
                <a:off x="6074397" y="52938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ube 5">
                <a:extLst>
                  <a:ext uri="{FF2B5EF4-FFF2-40B4-BE49-F238E27FC236}">
                    <a16:creationId xmlns:a16="http://schemas.microsoft.com/office/drawing/2014/main" id="{095EA84A-17F7-7C98-CE9A-748C35BE3B2D}"/>
                  </a:ext>
                </a:extLst>
              </p:cNvPr>
              <p:cNvSpPr/>
              <p:nvPr/>
            </p:nvSpPr>
            <p:spPr>
              <a:xfrm>
                <a:off x="6074397" y="49568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E568626C-2E29-035F-9BB8-45B48A18D745}"/>
                  </a:ext>
                </a:extLst>
              </p:cNvPr>
              <p:cNvSpPr/>
              <p:nvPr/>
            </p:nvSpPr>
            <p:spPr>
              <a:xfrm>
                <a:off x="6080881" y="461458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DD1D2D7A-C295-6256-9231-C6D2DD3AF151}"/>
                  </a:ext>
                </a:extLst>
              </p:cNvPr>
              <p:cNvSpPr/>
              <p:nvPr/>
            </p:nvSpPr>
            <p:spPr>
              <a:xfrm>
                <a:off x="6072720" y="414496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9793ABFF-7699-88D0-9221-8E8BD5043488}"/>
                  </a:ext>
                </a:extLst>
              </p:cNvPr>
              <p:cNvSpPr/>
              <p:nvPr/>
            </p:nvSpPr>
            <p:spPr>
              <a:xfrm>
                <a:off x="6530895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C01B2EFA-BBF0-98AF-71FB-99FD06B7F0E6}"/>
                  </a:ext>
                </a:extLst>
              </p:cNvPr>
              <p:cNvSpPr/>
              <p:nvPr/>
            </p:nvSpPr>
            <p:spPr>
              <a:xfrm>
                <a:off x="6530895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932EFAFA-11EE-5846-0C06-F6FDE8EDF7A0}"/>
                  </a:ext>
                </a:extLst>
              </p:cNvPr>
              <p:cNvSpPr/>
              <p:nvPr/>
            </p:nvSpPr>
            <p:spPr>
              <a:xfrm>
                <a:off x="6530895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2B9EED99-44CC-4D2D-6EFC-329399D4951D}"/>
                  </a:ext>
                </a:extLst>
              </p:cNvPr>
              <p:cNvSpPr/>
              <p:nvPr/>
            </p:nvSpPr>
            <p:spPr>
              <a:xfrm>
                <a:off x="6530895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097346B6-FC29-8B96-A1BD-55238F66AF28}"/>
                  </a:ext>
                </a:extLst>
              </p:cNvPr>
              <p:cNvSpPr/>
              <p:nvPr/>
            </p:nvSpPr>
            <p:spPr>
              <a:xfrm>
                <a:off x="6529218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FF050DE1-8D3A-9DDB-4398-CE3FDF91895F}"/>
                  </a:ext>
                </a:extLst>
              </p:cNvPr>
              <p:cNvSpPr/>
              <p:nvPr/>
            </p:nvSpPr>
            <p:spPr>
              <a:xfrm>
                <a:off x="6989013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31BBF309-E30C-21C7-DBF9-83AEF33ECED7}"/>
                  </a:ext>
                </a:extLst>
              </p:cNvPr>
              <p:cNvSpPr/>
              <p:nvPr/>
            </p:nvSpPr>
            <p:spPr>
              <a:xfrm>
                <a:off x="6989013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960F0E81-CBD1-D7E1-289A-C2AAFD65B63C}"/>
                  </a:ext>
                </a:extLst>
              </p:cNvPr>
              <p:cNvSpPr/>
              <p:nvPr/>
            </p:nvSpPr>
            <p:spPr>
              <a:xfrm>
                <a:off x="6989013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9F5D3D62-1830-01DD-A54C-5D42171A2760}"/>
                  </a:ext>
                </a:extLst>
              </p:cNvPr>
              <p:cNvSpPr/>
              <p:nvPr/>
            </p:nvSpPr>
            <p:spPr>
              <a:xfrm>
                <a:off x="6989013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CC7B8E5F-06CC-9E0D-78A8-4F25BDC3E245}"/>
                  </a:ext>
                </a:extLst>
              </p:cNvPr>
              <p:cNvSpPr/>
              <p:nvPr/>
            </p:nvSpPr>
            <p:spPr>
              <a:xfrm>
                <a:off x="6987336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EE9E9B-36DA-754B-A6B7-DE503DD9D7F4}"/>
                </a:ext>
              </a:extLst>
            </p:cNvPr>
            <p:cNvGrpSpPr/>
            <p:nvPr/>
          </p:nvGrpSpPr>
          <p:grpSpPr>
            <a:xfrm>
              <a:off x="5520409" y="4021509"/>
              <a:ext cx="2471165" cy="2032659"/>
              <a:chOff x="5139410" y="4130256"/>
              <a:chExt cx="2471165" cy="2032659"/>
            </a:xfrm>
          </p:grpSpPr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F99385CE-D42B-D5EA-482B-B6A6E44D98EC}"/>
                  </a:ext>
                </a:extLst>
              </p:cNvPr>
              <p:cNvSpPr/>
              <p:nvPr/>
            </p:nvSpPr>
            <p:spPr>
              <a:xfrm>
                <a:off x="5141087" y="557582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FBDB81B4-D56B-A2DC-5E8E-481F8183CC7F}"/>
                  </a:ext>
                </a:extLst>
              </p:cNvPr>
              <p:cNvSpPr/>
              <p:nvPr/>
            </p:nvSpPr>
            <p:spPr>
              <a:xfrm>
                <a:off x="5141087" y="5280114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6F2E24D3-E744-BEBD-57D5-A73A6367B206}"/>
                  </a:ext>
                </a:extLst>
              </p:cNvPr>
              <p:cNvSpPr/>
              <p:nvPr/>
            </p:nvSpPr>
            <p:spPr>
              <a:xfrm>
                <a:off x="5141087" y="4943093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1BE5FD24-6B25-52F0-CD79-DDC219ACAE0F}"/>
                  </a:ext>
                </a:extLst>
              </p:cNvPr>
              <p:cNvSpPr/>
              <p:nvPr/>
            </p:nvSpPr>
            <p:spPr>
              <a:xfrm>
                <a:off x="5141087" y="460784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16135661-C1E1-3757-2C6D-13C0E7AAC8C8}"/>
                  </a:ext>
                </a:extLst>
              </p:cNvPr>
              <p:cNvSpPr/>
              <p:nvPr/>
            </p:nvSpPr>
            <p:spPr>
              <a:xfrm>
                <a:off x="5139410" y="4131649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D52778BE-9D24-9D84-7B8E-782F03CE8B6D}"/>
                  </a:ext>
                </a:extLst>
              </p:cNvPr>
              <p:cNvSpPr/>
              <p:nvPr/>
            </p:nvSpPr>
            <p:spPr>
              <a:xfrm>
                <a:off x="5607102" y="557895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FDDC5589-199B-B696-C5C1-6EEEF03EA1F2}"/>
                  </a:ext>
                </a:extLst>
              </p:cNvPr>
              <p:cNvSpPr/>
              <p:nvPr/>
            </p:nvSpPr>
            <p:spPr>
              <a:xfrm>
                <a:off x="5607102" y="52832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97A18411-95BB-3011-819D-FE948D9CCDC6}"/>
                  </a:ext>
                </a:extLst>
              </p:cNvPr>
              <p:cNvSpPr/>
              <p:nvPr/>
            </p:nvSpPr>
            <p:spPr>
              <a:xfrm>
                <a:off x="5607102" y="49462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8A1B1FD7-C4A0-C9A9-42A1-55B8253A59FA}"/>
                  </a:ext>
                </a:extLst>
              </p:cNvPr>
              <p:cNvSpPr/>
              <p:nvPr/>
            </p:nvSpPr>
            <p:spPr>
              <a:xfrm>
                <a:off x="5607102" y="461096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02FDB714-D4E5-732F-5468-10250AABC961}"/>
                  </a:ext>
                </a:extLst>
              </p:cNvPr>
              <p:cNvSpPr/>
              <p:nvPr/>
            </p:nvSpPr>
            <p:spPr>
              <a:xfrm>
                <a:off x="5605425" y="413477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82913FEE-4E51-1590-8741-A9EEDD3B0AFF}"/>
                  </a:ext>
                </a:extLst>
              </p:cNvPr>
              <p:cNvSpPr/>
              <p:nvPr/>
            </p:nvSpPr>
            <p:spPr>
              <a:xfrm>
                <a:off x="6074397" y="557443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F10CAE29-6128-6BBC-BBD8-C43FDFE02691}"/>
                  </a:ext>
                </a:extLst>
              </p:cNvPr>
              <p:cNvSpPr/>
              <p:nvPr/>
            </p:nvSpPr>
            <p:spPr>
              <a:xfrm>
                <a:off x="6074397" y="527872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23572ED8-EE1E-5408-9708-0AB608998A00}"/>
                  </a:ext>
                </a:extLst>
              </p:cNvPr>
              <p:cNvSpPr/>
              <p:nvPr/>
            </p:nvSpPr>
            <p:spPr>
              <a:xfrm>
                <a:off x="6074397" y="494170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C57A0CA6-D9AB-B427-3199-B07E7C36E269}"/>
                  </a:ext>
                </a:extLst>
              </p:cNvPr>
              <p:cNvSpPr/>
              <p:nvPr/>
            </p:nvSpPr>
            <p:spPr>
              <a:xfrm>
                <a:off x="6074397" y="460644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91C550D5-5377-1042-BD24-EC87B6AFAF81}"/>
                  </a:ext>
                </a:extLst>
              </p:cNvPr>
              <p:cNvSpPr/>
              <p:nvPr/>
            </p:nvSpPr>
            <p:spPr>
              <a:xfrm>
                <a:off x="6072720" y="413025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F1723E0B-33DE-9497-2922-DBFD54B7AD1E}"/>
                  </a:ext>
                </a:extLst>
              </p:cNvPr>
              <p:cNvSpPr/>
              <p:nvPr/>
            </p:nvSpPr>
            <p:spPr>
              <a:xfrm>
                <a:off x="6074397" y="52938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9FD3845D-27BE-024B-071E-E5AC2A1D10B0}"/>
                  </a:ext>
                </a:extLst>
              </p:cNvPr>
              <p:cNvSpPr/>
              <p:nvPr/>
            </p:nvSpPr>
            <p:spPr>
              <a:xfrm>
                <a:off x="6074397" y="49568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76086A7B-CA3C-6035-4E61-ADBEBB910210}"/>
                  </a:ext>
                </a:extLst>
              </p:cNvPr>
              <p:cNvSpPr/>
              <p:nvPr/>
            </p:nvSpPr>
            <p:spPr>
              <a:xfrm>
                <a:off x="6080881" y="461458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77C29935-C52E-AE9F-B6E7-7F9A4AE73837}"/>
                  </a:ext>
                </a:extLst>
              </p:cNvPr>
              <p:cNvSpPr/>
              <p:nvPr/>
            </p:nvSpPr>
            <p:spPr>
              <a:xfrm>
                <a:off x="6072720" y="414496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D5E85FCD-E2B6-74F7-7BFD-54C7FCD4A753}"/>
                  </a:ext>
                </a:extLst>
              </p:cNvPr>
              <p:cNvSpPr/>
              <p:nvPr/>
            </p:nvSpPr>
            <p:spPr>
              <a:xfrm>
                <a:off x="6530895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21" name="Cube 120">
                <a:extLst>
                  <a:ext uri="{FF2B5EF4-FFF2-40B4-BE49-F238E27FC236}">
                    <a16:creationId xmlns:a16="http://schemas.microsoft.com/office/drawing/2014/main" id="{9495F145-79FC-1AD4-2777-F410F8AEB3AE}"/>
                  </a:ext>
                </a:extLst>
              </p:cNvPr>
              <p:cNvSpPr/>
              <p:nvPr/>
            </p:nvSpPr>
            <p:spPr>
              <a:xfrm>
                <a:off x="6530895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22" name="Cube 121">
                <a:extLst>
                  <a:ext uri="{FF2B5EF4-FFF2-40B4-BE49-F238E27FC236}">
                    <a16:creationId xmlns:a16="http://schemas.microsoft.com/office/drawing/2014/main" id="{6A83576D-A864-A475-EEE8-8AA49B803B2B}"/>
                  </a:ext>
                </a:extLst>
              </p:cNvPr>
              <p:cNvSpPr/>
              <p:nvPr/>
            </p:nvSpPr>
            <p:spPr>
              <a:xfrm>
                <a:off x="6530895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23" name="Cube 122">
                <a:extLst>
                  <a:ext uri="{FF2B5EF4-FFF2-40B4-BE49-F238E27FC236}">
                    <a16:creationId xmlns:a16="http://schemas.microsoft.com/office/drawing/2014/main" id="{500F87D6-DDC7-4EF3-431D-E588E97E123C}"/>
                  </a:ext>
                </a:extLst>
              </p:cNvPr>
              <p:cNvSpPr/>
              <p:nvPr/>
            </p:nvSpPr>
            <p:spPr>
              <a:xfrm>
                <a:off x="6530895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66FF9D3F-6F72-0D47-2769-9518A6E941A6}"/>
                  </a:ext>
                </a:extLst>
              </p:cNvPr>
              <p:cNvSpPr/>
              <p:nvPr/>
            </p:nvSpPr>
            <p:spPr>
              <a:xfrm>
                <a:off x="6529218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563D7061-1A9B-ADF0-5B44-D9394E966D16}"/>
                  </a:ext>
                </a:extLst>
              </p:cNvPr>
              <p:cNvSpPr/>
              <p:nvPr/>
            </p:nvSpPr>
            <p:spPr>
              <a:xfrm>
                <a:off x="6989013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Cube 130">
                <a:extLst>
                  <a:ext uri="{FF2B5EF4-FFF2-40B4-BE49-F238E27FC236}">
                    <a16:creationId xmlns:a16="http://schemas.microsoft.com/office/drawing/2014/main" id="{9CFACCDD-2875-B56E-B40C-AA8751C97DE1}"/>
                  </a:ext>
                </a:extLst>
              </p:cNvPr>
              <p:cNvSpPr/>
              <p:nvPr/>
            </p:nvSpPr>
            <p:spPr>
              <a:xfrm>
                <a:off x="6989013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ube 131">
                <a:extLst>
                  <a:ext uri="{FF2B5EF4-FFF2-40B4-BE49-F238E27FC236}">
                    <a16:creationId xmlns:a16="http://schemas.microsoft.com/office/drawing/2014/main" id="{E2FB0AA0-0E66-C2DB-2D49-4A0EAF1EDF28}"/>
                  </a:ext>
                </a:extLst>
              </p:cNvPr>
              <p:cNvSpPr/>
              <p:nvPr/>
            </p:nvSpPr>
            <p:spPr>
              <a:xfrm>
                <a:off x="6989013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ube 132">
                <a:extLst>
                  <a:ext uri="{FF2B5EF4-FFF2-40B4-BE49-F238E27FC236}">
                    <a16:creationId xmlns:a16="http://schemas.microsoft.com/office/drawing/2014/main" id="{B5470206-131C-AF00-A4FF-4F9ECFBD5D39}"/>
                  </a:ext>
                </a:extLst>
              </p:cNvPr>
              <p:cNvSpPr/>
              <p:nvPr/>
            </p:nvSpPr>
            <p:spPr>
              <a:xfrm>
                <a:off x="6989013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ube 133">
                <a:extLst>
                  <a:ext uri="{FF2B5EF4-FFF2-40B4-BE49-F238E27FC236}">
                    <a16:creationId xmlns:a16="http://schemas.microsoft.com/office/drawing/2014/main" id="{93F21A89-F0B4-F417-D080-5D9C63F4DBAC}"/>
                  </a:ext>
                </a:extLst>
              </p:cNvPr>
              <p:cNvSpPr/>
              <p:nvPr/>
            </p:nvSpPr>
            <p:spPr>
              <a:xfrm>
                <a:off x="6987336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3B2DDF0-4A9B-64AE-EB78-A7EAC8C59BBA}"/>
                </a:ext>
              </a:extLst>
            </p:cNvPr>
            <p:cNvGrpSpPr/>
            <p:nvPr/>
          </p:nvGrpSpPr>
          <p:grpSpPr>
            <a:xfrm>
              <a:off x="5372403" y="4159024"/>
              <a:ext cx="2471165" cy="2032659"/>
              <a:chOff x="5139410" y="4130256"/>
              <a:chExt cx="2471165" cy="2032659"/>
            </a:xfrm>
          </p:grpSpPr>
          <p:sp>
            <p:nvSpPr>
              <p:cNvPr id="136" name="Cube 135">
                <a:extLst>
                  <a:ext uri="{FF2B5EF4-FFF2-40B4-BE49-F238E27FC236}">
                    <a16:creationId xmlns:a16="http://schemas.microsoft.com/office/drawing/2014/main" id="{F955336D-CF19-5D10-DE6D-43339FCBCFA9}"/>
                  </a:ext>
                </a:extLst>
              </p:cNvPr>
              <p:cNvSpPr/>
              <p:nvPr/>
            </p:nvSpPr>
            <p:spPr>
              <a:xfrm>
                <a:off x="5141087" y="557582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ube 136">
                <a:extLst>
                  <a:ext uri="{FF2B5EF4-FFF2-40B4-BE49-F238E27FC236}">
                    <a16:creationId xmlns:a16="http://schemas.microsoft.com/office/drawing/2014/main" id="{5728DA58-A1DF-4E93-831D-FC1DA55DD3D7}"/>
                  </a:ext>
                </a:extLst>
              </p:cNvPr>
              <p:cNvSpPr/>
              <p:nvPr/>
            </p:nvSpPr>
            <p:spPr>
              <a:xfrm>
                <a:off x="5141087" y="5280114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ube 137">
                <a:extLst>
                  <a:ext uri="{FF2B5EF4-FFF2-40B4-BE49-F238E27FC236}">
                    <a16:creationId xmlns:a16="http://schemas.microsoft.com/office/drawing/2014/main" id="{043EDF44-8D43-B9AE-0612-A2F8D4393B0F}"/>
                  </a:ext>
                </a:extLst>
              </p:cNvPr>
              <p:cNvSpPr/>
              <p:nvPr/>
            </p:nvSpPr>
            <p:spPr>
              <a:xfrm>
                <a:off x="5141087" y="4943093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Cube 138">
                <a:extLst>
                  <a:ext uri="{FF2B5EF4-FFF2-40B4-BE49-F238E27FC236}">
                    <a16:creationId xmlns:a16="http://schemas.microsoft.com/office/drawing/2014/main" id="{12F734A9-2648-1190-B5C5-3E4BC4EAE0AC}"/>
                  </a:ext>
                </a:extLst>
              </p:cNvPr>
              <p:cNvSpPr/>
              <p:nvPr/>
            </p:nvSpPr>
            <p:spPr>
              <a:xfrm>
                <a:off x="5141087" y="460784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ube 139">
                <a:extLst>
                  <a:ext uri="{FF2B5EF4-FFF2-40B4-BE49-F238E27FC236}">
                    <a16:creationId xmlns:a16="http://schemas.microsoft.com/office/drawing/2014/main" id="{50FE273A-A882-853C-C9ED-8205C1965486}"/>
                  </a:ext>
                </a:extLst>
              </p:cNvPr>
              <p:cNvSpPr/>
              <p:nvPr/>
            </p:nvSpPr>
            <p:spPr>
              <a:xfrm>
                <a:off x="5139410" y="4131649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ube 140">
                <a:extLst>
                  <a:ext uri="{FF2B5EF4-FFF2-40B4-BE49-F238E27FC236}">
                    <a16:creationId xmlns:a16="http://schemas.microsoft.com/office/drawing/2014/main" id="{055CCAEA-D8AC-E4BE-B2AE-04EBDC510FA7}"/>
                  </a:ext>
                </a:extLst>
              </p:cNvPr>
              <p:cNvSpPr/>
              <p:nvPr/>
            </p:nvSpPr>
            <p:spPr>
              <a:xfrm>
                <a:off x="5607102" y="557895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Cube 141">
                <a:extLst>
                  <a:ext uri="{FF2B5EF4-FFF2-40B4-BE49-F238E27FC236}">
                    <a16:creationId xmlns:a16="http://schemas.microsoft.com/office/drawing/2014/main" id="{40B8F60A-8E02-B2C6-C4A1-76E608E070F1}"/>
                  </a:ext>
                </a:extLst>
              </p:cNvPr>
              <p:cNvSpPr/>
              <p:nvPr/>
            </p:nvSpPr>
            <p:spPr>
              <a:xfrm>
                <a:off x="5607102" y="52832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ube 142">
                <a:extLst>
                  <a:ext uri="{FF2B5EF4-FFF2-40B4-BE49-F238E27FC236}">
                    <a16:creationId xmlns:a16="http://schemas.microsoft.com/office/drawing/2014/main" id="{D1A25721-F704-B099-583D-EDB9586E2217}"/>
                  </a:ext>
                </a:extLst>
              </p:cNvPr>
              <p:cNvSpPr/>
              <p:nvPr/>
            </p:nvSpPr>
            <p:spPr>
              <a:xfrm>
                <a:off x="5607102" y="49462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F5106AF7-AEA4-2228-C0E3-DE0CE5E5C4FF}"/>
                  </a:ext>
                </a:extLst>
              </p:cNvPr>
              <p:cNvSpPr/>
              <p:nvPr/>
            </p:nvSpPr>
            <p:spPr>
              <a:xfrm>
                <a:off x="5607102" y="461096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ube 144">
                <a:extLst>
                  <a:ext uri="{FF2B5EF4-FFF2-40B4-BE49-F238E27FC236}">
                    <a16:creationId xmlns:a16="http://schemas.microsoft.com/office/drawing/2014/main" id="{FCF90536-E8B7-01AE-3E04-740820C8AB9A}"/>
                  </a:ext>
                </a:extLst>
              </p:cNvPr>
              <p:cNvSpPr/>
              <p:nvPr/>
            </p:nvSpPr>
            <p:spPr>
              <a:xfrm>
                <a:off x="5605425" y="413477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ube 145">
                <a:extLst>
                  <a:ext uri="{FF2B5EF4-FFF2-40B4-BE49-F238E27FC236}">
                    <a16:creationId xmlns:a16="http://schemas.microsoft.com/office/drawing/2014/main" id="{D3DF2897-3224-E741-A6FF-64B4713BC031}"/>
                  </a:ext>
                </a:extLst>
              </p:cNvPr>
              <p:cNvSpPr/>
              <p:nvPr/>
            </p:nvSpPr>
            <p:spPr>
              <a:xfrm>
                <a:off x="6074397" y="557443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ube 146">
                <a:extLst>
                  <a:ext uri="{FF2B5EF4-FFF2-40B4-BE49-F238E27FC236}">
                    <a16:creationId xmlns:a16="http://schemas.microsoft.com/office/drawing/2014/main" id="{215CBE7F-2E38-6163-4363-4F4B746C4ACE}"/>
                  </a:ext>
                </a:extLst>
              </p:cNvPr>
              <p:cNvSpPr/>
              <p:nvPr/>
            </p:nvSpPr>
            <p:spPr>
              <a:xfrm>
                <a:off x="6074397" y="527872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ube 147">
                <a:extLst>
                  <a:ext uri="{FF2B5EF4-FFF2-40B4-BE49-F238E27FC236}">
                    <a16:creationId xmlns:a16="http://schemas.microsoft.com/office/drawing/2014/main" id="{8C182225-B5DE-1A7F-93D9-00CDD73AC8E2}"/>
                  </a:ext>
                </a:extLst>
              </p:cNvPr>
              <p:cNvSpPr/>
              <p:nvPr/>
            </p:nvSpPr>
            <p:spPr>
              <a:xfrm>
                <a:off x="6074397" y="494170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ube 148">
                <a:extLst>
                  <a:ext uri="{FF2B5EF4-FFF2-40B4-BE49-F238E27FC236}">
                    <a16:creationId xmlns:a16="http://schemas.microsoft.com/office/drawing/2014/main" id="{2479073B-27E5-1948-1FF8-FC249E154187}"/>
                  </a:ext>
                </a:extLst>
              </p:cNvPr>
              <p:cNvSpPr/>
              <p:nvPr/>
            </p:nvSpPr>
            <p:spPr>
              <a:xfrm>
                <a:off x="6074397" y="460644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Cube 149">
                <a:extLst>
                  <a:ext uri="{FF2B5EF4-FFF2-40B4-BE49-F238E27FC236}">
                    <a16:creationId xmlns:a16="http://schemas.microsoft.com/office/drawing/2014/main" id="{A052ADA1-C8F7-8016-5518-14A1588477E2}"/>
                  </a:ext>
                </a:extLst>
              </p:cNvPr>
              <p:cNvSpPr/>
              <p:nvPr/>
            </p:nvSpPr>
            <p:spPr>
              <a:xfrm>
                <a:off x="6072720" y="413025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ube 150">
                <a:extLst>
                  <a:ext uri="{FF2B5EF4-FFF2-40B4-BE49-F238E27FC236}">
                    <a16:creationId xmlns:a16="http://schemas.microsoft.com/office/drawing/2014/main" id="{FE4C1733-CC44-B261-A645-0D5278119511}"/>
                  </a:ext>
                </a:extLst>
              </p:cNvPr>
              <p:cNvSpPr/>
              <p:nvPr/>
            </p:nvSpPr>
            <p:spPr>
              <a:xfrm>
                <a:off x="6074397" y="52938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64FBCD2A-BB3B-A0EF-2365-FE294C9C5259}"/>
                  </a:ext>
                </a:extLst>
              </p:cNvPr>
              <p:cNvSpPr/>
              <p:nvPr/>
            </p:nvSpPr>
            <p:spPr>
              <a:xfrm>
                <a:off x="6074397" y="49568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Cube 152">
                <a:extLst>
                  <a:ext uri="{FF2B5EF4-FFF2-40B4-BE49-F238E27FC236}">
                    <a16:creationId xmlns:a16="http://schemas.microsoft.com/office/drawing/2014/main" id="{5AADAE4C-39C3-61D5-1BF7-5A8786286A58}"/>
                  </a:ext>
                </a:extLst>
              </p:cNvPr>
              <p:cNvSpPr/>
              <p:nvPr/>
            </p:nvSpPr>
            <p:spPr>
              <a:xfrm>
                <a:off x="6080881" y="461458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ube 153">
                <a:extLst>
                  <a:ext uri="{FF2B5EF4-FFF2-40B4-BE49-F238E27FC236}">
                    <a16:creationId xmlns:a16="http://schemas.microsoft.com/office/drawing/2014/main" id="{1ACCFBE6-102D-482C-1463-E5E45C11590E}"/>
                  </a:ext>
                </a:extLst>
              </p:cNvPr>
              <p:cNvSpPr/>
              <p:nvPr/>
            </p:nvSpPr>
            <p:spPr>
              <a:xfrm>
                <a:off x="6072720" y="414496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ube 154">
                <a:extLst>
                  <a:ext uri="{FF2B5EF4-FFF2-40B4-BE49-F238E27FC236}">
                    <a16:creationId xmlns:a16="http://schemas.microsoft.com/office/drawing/2014/main" id="{6AB26C1B-64DA-B532-7A73-3DA9CFE6DF75}"/>
                  </a:ext>
                </a:extLst>
              </p:cNvPr>
              <p:cNvSpPr/>
              <p:nvPr/>
            </p:nvSpPr>
            <p:spPr>
              <a:xfrm>
                <a:off x="6530895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6" name="Cube 155">
                <a:extLst>
                  <a:ext uri="{FF2B5EF4-FFF2-40B4-BE49-F238E27FC236}">
                    <a16:creationId xmlns:a16="http://schemas.microsoft.com/office/drawing/2014/main" id="{EFBE7D50-1BFD-8F69-E6E3-FD5E094CAA23}"/>
                  </a:ext>
                </a:extLst>
              </p:cNvPr>
              <p:cNvSpPr/>
              <p:nvPr/>
            </p:nvSpPr>
            <p:spPr>
              <a:xfrm>
                <a:off x="6530895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7" name="Cube 156">
                <a:extLst>
                  <a:ext uri="{FF2B5EF4-FFF2-40B4-BE49-F238E27FC236}">
                    <a16:creationId xmlns:a16="http://schemas.microsoft.com/office/drawing/2014/main" id="{0FC29E2B-9B3D-D41E-F5D9-2C9C8AB52608}"/>
                  </a:ext>
                </a:extLst>
              </p:cNvPr>
              <p:cNvSpPr/>
              <p:nvPr/>
            </p:nvSpPr>
            <p:spPr>
              <a:xfrm>
                <a:off x="6530895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8" name="Cube 157">
                <a:extLst>
                  <a:ext uri="{FF2B5EF4-FFF2-40B4-BE49-F238E27FC236}">
                    <a16:creationId xmlns:a16="http://schemas.microsoft.com/office/drawing/2014/main" id="{718F29B5-5B95-8E8C-79EA-FB66C7FA6CCB}"/>
                  </a:ext>
                </a:extLst>
              </p:cNvPr>
              <p:cNvSpPr/>
              <p:nvPr/>
            </p:nvSpPr>
            <p:spPr>
              <a:xfrm>
                <a:off x="6530895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59" name="Cube 158">
                <a:extLst>
                  <a:ext uri="{FF2B5EF4-FFF2-40B4-BE49-F238E27FC236}">
                    <a16:creationId xmlns:a16="http://schemas.microsoft.com/office/drawing/2014/main" id="{98A802C9-4A3D-FF23-D384-44E7ED8CF726}"/>
                  </a:ext>
                </a:extLst>
              </p:cNvPr>
              <p:cNvSpPr/>
              <p:nvPr/>
            </p:nvSpPr>
            <p:spPr>
              <a:xfrm>
                <a:off x="6529218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60" name="Cube 159">
                <a:extLst>
                  <a:ext uri="{FF2B5EF4-FFF2-40B4-BE49-F238E27FC236}">
                    <a16:creationId xmlns:a16="http://schemas.microsoft.com/office/drawing/2014/main" id="{033EB6FB-E79F-4412-32F1-19FE32A9E810}"/>
                  </a:ext>
                </a:extLst>
              </p:cNvPr>
              <p:cNvSpPr/>
              <p:nvPr/>
            </p:nvSpPr>
            <p:spPr>
              <a:xfrm>
                <a:off x="6989013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Cube 160">
                <a:extLst>
                  <a:ext uri="{FF2B5EF4-FFF2-40B4-BE49-F238E27FC236}">
                    <a16:creationId xmlns:a16="http://schemas.microsoft.com/office/drawing/2014/main" id="{B579F7BE-E018-5EA3-D9A0-9EF4FB6E0455}"/>
                  </a:ext>
                </a:extLst>
              </p:cNvPr>
              <p:cNvSpPr/>
              <p:nvPr/>
            </p:nvSpPr>
            <p:spPr>
              <a:xfrm>
                <a:off x="6989013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Cube 161">
                <a:extLst>
                  <a:ext uri="{FF2B5EF4-FFF2-40B4-BE49-F238E27FC236}">
                    <a16:creationId xmlns:a16="http://schemas.microsoft.com/office/drawing/2014/main" id="{1E53A371-FC65-FBCD-1841-DA926D215E33}"/>
                  </a:ext>
                </a:extLst>
              </p:cNvPr>
              <p:cNvSpPr/>
              <p:nvPr/>
            </p:nvSpPr>
            <p:spPr>
              <a:xfrm>
                <a:off x="6989013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Cube 162">
                <a:extLst>
                  <a:ext uri="{FF2B5EF4-FFF2-40B4-BE49-F238E27FC236}">
                    <a16:creationId xmlns:a16="http://schemas.microsoft.com/office/drawing/2014/main" id="{F988F0CE-6504-6BC4-FFEE-398F23B4788E}"/>
                  </a:ext>
                </a:extLst>
              </p:cNvPr>
              <p:cNvSpPr/>
              <p:nvPr/>
            </p:nvSpPr>
            <p:spPr>
              <a:xfrm>
                <a:off x="6989013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Cube 163">
                <a:extLst>
                  <a:ext uri="{FF2B5EF4-FFF2-40B4-BE49-F238E27FC236}">
                    <a16:creationId xmlns:a16="http://schemas.microsoft.com/office/drawing/2014/main" id="{585560AC-7BF1-5522-1BA1-CDC82B0E467D}"/>
                  </a:ext>
                </a:extLst>
              </p:cNvPr>
              <p:cNvSpPr/>
              <p:nvPr/>
            </p:nvSpPr>
            <p:spPr>
              <a:xfrm>
                <a:off x="6987336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F81CA60-0660-8F6A-768C-11303F85D067}"/>
                </a:ext>
              </a:extLst>
            </p:cNvPr>
            <p:cNvGrpSpPr/>
            <p:nvPr/>
          </p:nvGrpSpPr>
          <p:grpSpPr>
            <a:xfrm>
              <a:off x="5216245" y="4311967"/>
              <a:ext cx="2471165" cy="2032659"/>
              <a:chOff x="5139410" y="4130256"/>
              <a:chExt cx="2471165" cy="2032659"/>
            </a:xfrm>
          </p:grpSpPr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FFE47072-7F55-2F42-D96F-32BB9E53611A}"/>
                  </a:ext>
                </a:extLst>
              </p:cNvPr>
              <p:cNvSpPr/>
              <p:nvPr/>
            </p:nvSpPr>
            <p:spPr>
              <a:xfrm>
                <a:off x="5141087" y="557582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Cube 166">
                <a:extLst>
                  <a:ext uri="{FF2B5EF4-FFF2-40B4-BE49-F238E27FC236}">
                    <a16:creationId xmlns:a16="http://schemas.microsoft.com/office/drawing/2014/main" id="{30975376-933F-8BEE-C333-2D712D67B090}"/>
                  </a:ext>
                </a:extLst>
              </p:cNvPr>
              <p:cNvSpPr/>
              <p:nvPr/>
            </p:nvSpPr>
            <p:spPr>
              <a:xfrm>
                <a:off x="5141087" y="5280114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Cube 167">
                <a:extLst>
                  <a:ext uri="{FF2B5EF4-FFF2-40B4-BE49-F238E27FC236}">
                    <a16:creationId xmlns:a16="http://schemas.microsoft.com/office/drawing/2014/main" id="{BFF587B3-4E7A-AB8A-A25B-9D9E94CE5C82}"/>
                  </a:ext>
                </a:extLst>
              </p:cNvPr>
              <p:cNvSpPr/>
              <p:nvPr/>
            </p:nvSpPr>
            <p:spPr>
              <a:xfrm>
                <a:off x="5141087" y="4943093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ube 168">
                <a:extLst>
                  <a:ext uri="{FF2B5EF4-FFF2-40B4-BE49-F238E27FC236}">
                    <a16:creationId xmlns:a16="http://schemas.microsoft.com/office/drawing/2014/main" id="{FED4E0EF-23A0-2E04-8C12-7210AB0F84A7}"/>
                  </a:ext>
                </a:extLst>
              </p:cNvPr>
              <p:cNvSpPr/>
              <p:nvPr/>
            </p:nvSpPr>
            <p:spPr>
              <a:xfrm>
                <a:off x="5141087" y="460784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ube 169">
                <a:extLst>
                  <a:ext uri="{FF2B5EF4-FFF2-40B4-BE49-F238E27FC236}">
                    <a16:creationId xmlns:a16="http://schemas.microsoft.com/office/drawing/2014/main" id="{52401397-2A9E-938B-D487-ADC44EFD8D14}"/>
                  </a:ext>
                </a:extLst>
              </p:cNvPr>
              <p:cNvSpPr/>
              <p:nvPr/>
            </p:nvSpPr>
            <p:spPr>
              <a:xfrm>
                <a:off x="5139410" y="4131649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Cube 170">
                <a:extLst>
                  <a:ext uri="{FF2B5EF4-FFF2-40B4-BE49-F238E27FC236}">
                    <a16:creationId xmlns:a16="http://schemas.microsoft.com/office/drawing/2014/main" id="{74C199AA-77CA-0791-F23E-6C75ED47330A}"/>
                  </a:ext>
                </a:extLst>
              </p:cNvPr>
              <p:cNvSpPr/>
              <p:nvPr/>
            </p:nvSpPr>
            <p:spPr>
              <a:xfrm>
                <a:off x="5607102" y="557895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ube 171">
                <a:extLst>
                  <a:ext uri="{FF2B5EF4-FFF2-40B4-BE49-F238E27FC236}">
                    <a16:creationId xmlns:a16="http://schemas.microsoft.com/office/drawing/2014/main" id="{5F39BFED-153D-290F-1A2C-3E19C44F8BA1}"/>
                  </a:ext>
                </a:extLst>
              </p:cNvPr>
              <p:cNvSpPr/>
              <p:nvPr/>
            </p:nvSpPr>
            <p:spPr>
              <a:xfrm>
                <a:off x="5607102" y="52832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Cube 172">
                <a:extLst>
                  <a:ext uri="{FF2B5EF4-FFF2-40B4-BE49-F238E27FC236}">
                    <a16:creationId xmlns:a16="http://schemas.microsoft.com/office/drawing/2014/main" id="{000D7792-B5E1-7D75-059F-768D777A602D}"/>
                  </a:ext>
                </a:extLst>
              </p:cNvPr>
              <p:cNvSpPr/>
              <p:nvPr/>
            </p:nvSpPr>
            <p:spPr>
              <a:xfrm>
                <a:off x="5607102" y="49462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Cube 173">
                <a:extLst>
                  <a:ext uri="{FF2B5EF4-FFF2-40B4-BE49-F238E27FC236}">
                    <a16:creationId xmlns:a16="http://schemas.microsoft.com/office/drawing/2014/main" id="{C6CE841B-07AE-BFEC-BFAA-62ADE49CE932}"/>
                  </a:ext>
                </a:extLst>
              </p:cNvPr>
              <p:cNvSpPr/>
              <p:nvPr/>
            </p:nvSpPr>
            <p:spPr>
              <a:xfrm>
                <a:off x="5607102" y="461096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Cube 174">
                <a:extLst>
                  <a:ext uri="{FF2B5EF4-FFF2-40B4-BE49-F238E27FC236}">
                    <a16:creationId xmlns:a16="http://schemas.microsoft.com/office/drawing/2014/main" id="{DD69EFA9-11EE-78AC-293B-019BD357B05D}"/>
                  </a:ext>
                </a:extLst>
              </p:cNvPr>
              <p:cNvSpPr/>
              <p:nvPr/>
            </p:nvSpPr>
            <p:spPr>
              <a:xfrm>
                <a:off x="5605425" y="413477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Cube 175">
                <a:extLst>
                  <a:ext uri="{FF2B5EF4-FFF2-40B4-BE49-F238E27FC236}">
                    <a16:creationId xmlns:a16="http://schemas.microsoft.com/office/drawing/2014/main" id="{40942BC9-2361-7FBB-C171-6107302993F8}"/>
                  </a:ext>
                </a:extLst>
              </p:cNvPr>
              <p:cNvSpPr/>
              <p:nvPr/>
            </p:nvSpPr>
            <p:spPr>
              <a:xfrm>
                <a:off x="6074397" y="557443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Cube 176">
                <a:extLst>
                  <a:ext uri="{FF2B5EF4-FFF2-40B4-BE49-F238E27FC236}">
                    <a16:creationId xmlns:a16="http://schemas.microsoft.com/office/drawing/2014/main" id="{C2B33CEB-5BB4-6E69-EB95-C84AEB14DE92}"/>
                  </a:ext>
                </a:extLst>
              </p:cNvPr>
              <p:cNvSpPr/>
              <p:nvPr/>
            </p:nvSpPr>
            <p:spPr>
              <a:xfrm>
                <a:off x="6074397" y="527872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Cube 177">
                <a:extLst>
                  <a:ext uri="{FF2B5EF4-FFF2-40B4-BE49-F238E27FC236}">
                    <a16:creationId xmlns:a16="http://schemas.microsoft.com/office/drawing/2014/main" id="{A44BB15E-83F2-A9C0-2F43-EB313E0E8DBD}"/>
                  </a:ext>
                </a:extLst>
              </p:cNvPr>
              <p:cNvSpPr/>
              <p:nvPr/>
            </p:nvSpPr>
            <p:spPr>
              <a:xfrm>
                <a:off x="6074397" y="494170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Cube 178">
                <a:extLst>
                  <a:ext uri="{FF2B5EF4-FFF2-40B4-BE49-F238E27FC236}">
                    <a16:creationId xmlns:a16="http://schemas.microsoft.com/office/drawing/2014/main" id="{76FB3C86-9E24-35FF-43B2-52C77D9A617D}"/>
                  </a:ext>
                </a:extLst>
              </p:cNvPr>
              <p:cNvSpPr/>
              <p:nvPr/>
            </p:nvSpPr>
            <p:spPr>
              <a:xfrm>
                <a:off x="6074397" y="460644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Cube 179">
                <a:extLst>
                  <a:ext uri="{FF2B5EF4-FFF2-40B4-BE49-F238E27FC236}">
                    <a16:creationId xmlns:a16="http://schemas.microsoft.com/office/drawing/2014/main" id="{52CE0F24-D8D8-0435-C75B-1BF52DCE6D8E}"/>
                  </a:ext>
                </a:extLst>
              </p:cNvPr>
              <p:cNvSpPr/>
              <p:nvPr/>
            </p:nvSpPr>
            <p:spPr>
              <a:xfrm>
                <a:off x="6072720" y="413025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Cube 180">
                <a:extLst>
                  <a:ext uri="{FF2B5EF4-FFF2-40B4-BE49-F238E27FC236}">
                    <a16:creationId xmlns:a16="http://schemas.microsoft.com/office/drawing/2014/main" id="{8190E42A-1D64-85A4-A3D0-D95965AD2181}"/>
                  </a:ext>
                </a:extLst>
              </p:cNvPr>
              <p:cNvSpPr/>
              <p:nvPr/>
            </p:nvSpPr>
            <p:spPr>
              <a:xfrm>
                <a:off x="6074397" y="52938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Cube 181">
                <a:extLst>
                  <a:ext uri="{FF2B5EF4-FFF2-40B4-BE49-F238E27FC236}">
                    <a16:creationId xmlns:a16="http://schemas.microsoft.com/office/drawing/2014/main" id="{D7146DF4-4360-E2E6-C794-8B128197CEB6}"/>
                  </a:ext>
                </a:extLst>
              </p:cNvPr>
              <p:cNvSpPr/>
              <p:nvPr/>
            </p:nvSpPr>
            <p:spPr>
              <a:xfrm>
                <a:off x="6074397" y="49568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Cube 182">
                <a:extLst>
                  <a:ext uri="{FF2B5EF4-FFF2-40B4-BE49-F238E27FC236}">
                    <a16:creationId xmlns:a16="http://schemas.microsoft.com/office/drawing/2014/main" id="{81C6C081-0A7E-5DB0-F7C5-AFCCA3A2149E}"/>
                  </a:ext>
                </a:extLst>
              </p:cNvPr>
              <p:cNvSpPr/>
              <p:nvPr/>
            </p:nvSpPr>
            <p:spPr>
              <a:xfrm>
                <a:off x="6080881" y="461458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Cube 183">
                <a:extLst>
                  <a:ext uri="{FF2B5EF4-FFF2-40B4-BE49-F238E27FC236}">
                    <a16:creationId xmlns:a16="http://schemas.microsoft.com/office/drawing/2014/main" id="{EBFFB4D8-D074-F145-C1F0-CE245657C965}"/>
                  </a:ext>
                </a:extLst>
              </p:cNvPr>
              <p:cNvSpPr/>
              <p:nvPr/>
            </p:nvSpPr>
            <p:spPr>
              <a:xfrm>
                <a:off x="6072720" y="414496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ube 184">
                <a:extLst>
                  <a:ext uri="{FF2B5EF4-FFF2-40B4-BE49-F238E27FC236}">
                    <a16:creationId xmlns:a16="http://schemas.microsoft.com/office/drawing/2014/main" id="{9D688D95-0F83-07FB-34F0-7BEF927D571A}"/>
                  </a:ext>
                </a:extLst>
              </p:cNvPr>
              <p:cNvSpPr/>
              <p:nvPr/>
            </p:nvSpPr>
            <p:spPr>
              <a:xfrm>
                <a:off x="6530895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6" name="Cube 185">
                <a:extLst>
                  <a:ext uri="{FF2B5EF4-FFF2-40B4-BE49-F238E27FC236}">
                    <a16:creationId xmlns:a16="http://schemas.microsoft.com/office/drawing/2014/main" id="{A1229259-323D-7F8C-D4D8-CEA7D2F038B0}"/>
                  </a:ext>
                </a:extLst>
              </p:cNvPr>
              <p:cNvSpPr/>
              <p:nvPr/>
            </p:nvSpPr>
            <p:spPr>
              <a:xfrm>
                <a:off x="6530895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7" name="Cube 186">
                <a:extLst>
                  <a:ext uri="{FF2B5EF4-FFF2-40B4-BE49-F238E27FC236}">
                    <a16:creationId xmlns:a16="http://schemas.microsoft.com/office/drawing/2014/main" id="{2282A83D-B2A7-FF20-0F16-63C9B08A9397}"/>
                  </a:ext>
                </a:extLst>
              </p:cNvPr>
              <p:cNvSpPr/>
              <p:nvPr/>
            </p:nvSpPr>
            <p:spPr>
              <a:xfrm>
                <a:off x="6530895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8" name="Cube 187">
                <a:extLst>
                  <a:ext uri="{FF2B5EF4-FFF2-40B4-BE49-F238E27FC236}">
                    <a16:creationId xmlns:a16="http://schemas.microsoft.com/office/drawing/2014/main" id="{7D573495-1928-215D-EA8F-5C434A2C590E}"/>
                  </a:ext>
                </a:extLst>
              </p:cNvPr>
              <p:cNvSpPr/>
              <p:nvPr/>
            </p:nvSpPr>
            <p:spPr>
              <a:xfrm>
                <a:off x="6530895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89" name="Cube 188">
                <a:extLst>
                  <a:ext uri="{FF2B5EF4-FFF2-40B4-BE49-F238E27FC236}">
                    <a16:creationId xmlns:a16="http://schemas.microsoft.com/office/drawing/2014/main" id="{910B5258-AC3C-25C6-8A9B-138B7790B688}"/>
                  </a:ext>
                </a:extLst>
              </p:cNvPr>
              <p:cNvSpPr/>
              <p:nvPr/>
            </p:nvSpPr>
            <p:spPr>
              <a:xfrm>
                <a:off x="6529218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90" name="Cube 189">
                <a:extLst>
                  <a:ext uri="{FF2B5EF4-FFF2-40B4-BE49-F238E27FC236}">
                    <a16:creationId xmlns:a16="http://schemas.microsoft.com/office/drawing/2014/main" id="{3DE7F120-4084-4BF9-E198-BF7E9975600A}"/>
                  </a:ext>
                </a:extLst>
              </p:cNvPr>
              <p:cNvSpPr/>
              <p:nvPr/>
            </p:nvSpPr>
            <p:spPr>
              <a:xfrm>
                <a:off x="6989013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Cube 190">
                <a:extLst>
                  <a:ext uri="{FF2B5EF4-FFF2-40B4-BE49-F238E27FC236}">
                    <a16:creationId xmlns:a16="http://schemas.microsoft.com/office/drawing/2014/main" id="{D9E29685-F26B-77AA-DD4A-CEBD41BC72A2}"/>
                  </a:ext>
                </a:extLst>
              </p:cNvPr>
              <p:cNvSpPr/>
              <p:nvPr/>
            </p:nvSpPr>
            <p:spPr>
              <a:xfrm>
                <a:off x="6989013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268D23E2-45B2-386B-C733-C440191A28F8}"/>
                  </a:ext>
                </a:extLst>
              </p:cNvPr>
              <p:cNvSpPr/>
              <p:nvPr/>
            </p:nvSpPr>
            <p:spPr>
              <a:xfrm>
                <a:off x="6989013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3EA1FF43-0DAB-967D-C9A3-2AB48F1F730C}"/>
                  </a:ext>
                </a:extLst>
              </p:cNvPr>
              <p:cNvSpPr/>
              <p:nvPr/>
            </p:nvSpPr>
            <p:spPr>
              <a:xfrm>
                <a:off x="6989013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09B63B00-C927-9760-4798-C2B333689B5A}"/>
                  </a:ext>
                </a:extLst>
              </p:cNvPr>
              <p:cNvSpPr/>
              <p:nvPr/>
            </p:nvSpPr>
            <p:spPr>
              <a:xfrm>
                <a:off x="6987336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FCF38B7-6C9A-4051-605A-19747C69DF03}"/>
                </a:ext>
              </a:extLst>
            </p:cNvPr>
            <p:cNvGrpSpPr/>
            <p:nvPr/>
          </p:nvGrpSpPr>
          <p:grpSpPr>
            <a:xfrm>
              <a:off x="5068239" y="4463387"/>
              <a:ext cx="2471165" cy="2032659"/>
              <a:chOff x="5139410" y="4130256"/>
              <a:chExt cx="2471165" cy="2032659"/>
            </a:xfrm>
          </p:grpSpPr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0E7DA675-216C-2BDB-3A3E-6D86A6E47979}"/>
                  </a:ext>
                </a:extLst>
              </p:cNvPr>
              <p:cNvSpPr/>
              <p:nvPr/>
            </p:nvSpPr>
            <p:spPr>
              <a:xfrm>
                <a:off x="5141087" y="557582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27A724EC-EA4E-1925-7039-7F69FCA9F7F4}"/>
                  </a:ext>
                </a:extLst>
              </p:cNvPr>
              <p:cNvSpPr/>
              <p:nvPr/>
            </p:nvSpPr>
            <p:spPr>
              <a:xfrm>
                <a:off x="5141087" y="5280114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28618A70-A14A-75B6-68BC-BA84DB0CC9E7}"/>
                  </a:ext>
                </a:extLst>
              </p:cNvPr>
              <p:cNvSpPr/>
              <p:nvPr/>
            </p:nvSpPr>
            <p:spPr>
              <a:xfrm>
                <a:off x="5141087" y="4943093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41E4B6C1-8302-7516-DED9-D84AE75253C0}"/>
                  </a:ext>
                </a:extLst>
              </p:cNvPr>
              <p:cNvSpPr/>
              <p:nvPr/>
            </p:nvSpPr>
            <p:spPr>
              <a:xfrm>
                <a:off x="5141087" y="460784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9D89C629-3F87-BDCC-4938-7027E4456C6E}"/>
                  </a:ext>
                </a:extLst>
              </p:cNvPr>
              <p:cNvSpPr/>
              <p:nvPr/>
            </p:nvSpPr>
            <p:spPr>
              <a:xfrm>
                <a:off x="5139410" y="4131649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193D3A3B-ED53-4DFF-F557-B7D8F9A70A50}"/>
                  </a:ext>
                </a:extLst>
              </p:cNvPr>
              <p:cNvSpPr/>
              <p:nvPr/>
            </p:nvSpPr>
            <p:spPr>
              <a:xfrm>
                <a:off x="5607102" y="557895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5B6E935A-AA9B-B767-4955-F51EE474BE22}"/>
                  </a:ext>
                </a:extLst>
              </p:cNvPr>
              <p:cNvSpPr/>
              <p:nvPr/>
            </p:nvSpPr>
            <p:spPr>
              <a:xfrm>
                <a:off x="5607102" y="52832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4DDC06E2-0035-7B44-67BD-8AD25674D159}"/>
                  </a:ext>
                </a:extLst>
              </p:cNvPr>
              <p:cNvSpPr/>
              <p:nvPr/>
            </p:nvSpPr>
            <p:spPr>
              <a:xfrm>
                <a:off x="5607102" y="49462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0FFA13B8-7D1A-61FB-91F6-9F059AEDAAEB}"/>
                  </a:ext>
                </a:extLst>
              </p:cNvPr>
              <p:cNvSpPr/>
              <p:nvPr/>
            </p:nvSpPr>
            <p:spPr>
              <a:xfrm>
                <a:off x="5607102" y="461096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9D3A456C-B674-889D-9E37-B10514A8486E}"/>
                  </a:ext>
                </a:extLst>
              </p:cNvPr>
              <p:cNvSpPr/>
              <p:nvPr/>
            </p:nvSpPr>
            <p:spPr>
              <a:xfrm>
                <a:off x="5605425" y="413477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522B950B-ACC9-AA55-D89F-BA440552ABCF}"/>
                  </a:ext>
                </a:extLst>
              </p:cNvPr>
              <p:cNvSpPr/>
              <p:nvPr/>
            </p:nvSpPr>
            <p:spPr>
              <a:xfrm>
                <a:off x="6074397" y="5574433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D6500B4F-0318-D69B-A917-1C6593576D2F}"/>
                  </a:ext>
                </a:extLst>
              </p:cNvPr>
              <p:cNvSpPr/>
              <p:nvPr/>
            </p:nvSpPr>
            <p:spPr>
              <a:xfrm>
                <a:off x="6074397" y="527872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1BAE6CB8-3D27-6F6A-3907-E802AACCCDA9}"/>
                  </a:ext>
                </a:extLst>
              </p:cNvPr>
              <p:cNvSpPr/>
              <p:nvPr/>
            </p:nvSpPr>
            <p:spPr>
              <a:xfrm>
                <a:off x="6074397" y="494170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F4119D6C-334C-B99C-C41B-D208C13AFE7A}"/>
                  </a:ext>
                </a:extLst>
              </p:cNvPr>
              <p:cNvSpPr/>
              <p:nvPr/>
            </p:nvSpPr>
            <p:spPr>
              <a:xfrm>
                <a:off x="6074397" y="4606447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A87E0461-9E19-2A5E-3061-EAF3915EAC08}"/>
                  </a:ext>
                </a:extLst>
              </p:cNvPr>
              <p:cNvSpPr/>
              <p:nvPr/>
            </p:nvSpPr>
            <p:spPr>
              <a:xfrm>
                <a:off x="6072720" y="4130256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663D75E-FE48-D98A-74B5-7DB48CEFA94B}"/>
                  </a:ext>
                </a:extLst>
              </p:cNvPr>
              <p:cNvSpPr/>
              <p:nvPr/>
            </p:nvSpPr>
            <p:spPr>
              <a:xfrm>
                <a:off x="6074397" y="52938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597F0D48-FBA6-C95B-9295-F33CA3B543D7}"/>
                  </a:ext>
                </a:extLst>
              </p:cNvPr>
              <p:cNvSpPr/>
              <p:nvPr/>
            </p:nvSpPr>
            <p:spPr>
              <a:xfrm>
                <a:off x="6074397" y="4956820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5CFEA72F-2E76-F525-9587-C0885BE9F27D}"/>
                  </a:ext>
                </a:extLst>
              </p:cNvPr>
              <p:cNvSpPr/>
              <p:nvPr/>
            </p:nvSpPr>
            <p:spPr>
              <a:xfrm>
                <a:off x="6080881" y="461458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AFD3C72B-D460-6ECB-45A1-4ED91A2A9B61}"/>
                  </a:ext>
                </a:extLst>
              </p:cNvPr>
              <p:cNvSpPr/>
              <p:nvPr/>
            </p:nvSpPr>
            <p:spPr>
              <a:xfrm>
                <a:off x="6072720" y="414496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21622744-8783-3F2D-F3B4-84630A2668E3}"/>
                  </a:ext>
                </a:extLst>
              </p:cNvPr>
              <p:cNvSpPr/>
              <p:nvPr/>
            </p:nvSpPr>
            <p:spPr>
              <a:xfrm>
                <a:off x="6530895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1C97A509-BA71-7EB2-0001-100E1E9DFEE5}"/>
                  </a:ext>
                </a:extLst>
              </p:cNvPr>
              <p:cNvSpPr/>
              <p:nvPr/>
            </p:nvSpPr>
            <p:spPr>
              <a:xfrm>
                <a:off x="6530895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8A1E2FA0-3C9B-7835-F348-8AADEB85D7B1}"/>
                  </a:ext>
                </a:extLst>
              </p:cNvPr>
              <p:cNvSpPr/>
              <p:nvPr/>
            </p:nvSpPr>
            <p:spPr>
              <a:xfrm>
                <a:off x="6530895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1F9FC39-E017-FF74-06A3-D991154D60AD}"/>
                  </a:ext>
                </a:extLst>
              </p:cNvPr>
              <p:cNvSpPr/>
              <p:nvPr/>
            </p:nvSpPr>
            <p:spPr>
              <a:xfrm>
                <a:off x="6530895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07FEC9DD-B7F1-D451-C71A-F093DD1C173E}"/>
                  </a:ext>
                </a:extLst>
              </p:cNvPr>
              <p:cNvSpPr/>
              <p:nvPr/>
            </p:nvSpPr>
            <p:spPr>
              <a:xfrm>
                <a:off x="6529218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F65B2D20-4BB6-7D47-AB71-D11CB64C892B}"/>
                  </a:ext>
                </a:extLst>
              </p:cNvPr>
              <p:cNvSpPr/>
              <p:nvPr/>
            </p:nvSpPr>
            <p:spPr>
              <a:xfrm>
                <a:off x="6989013" y="5564704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D718BA0A-651A-222F-6658-70F185163FB3}"/>
                  </a:ext>
                </a:extLst>
              </p:cNvPr>
              <p:cNvSpPr/>
              <p:nvPr/>
            </p:nvSpPr>
            <p:spPr>
              <a:xfrm>
                <a:off x="6989013" y="5303162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04EF1873-BAEE-ED2A-EE88-82750E5D6479}"/>
                  </a:ext>
                </a:extLst>
              </p:cNvPr>
              <p:cNvSpPr/>
              <p:nvPr/>
            </p:nvSpPr>
            <p:spPr>
              <a:xfrm>
                <a:off x="6989013" y="4966141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72F45698-385F-F222-7BCD-C17AC6987B85}"/>
                  </a:ext>
                </a:extLst>
              </p:cNvPr>
              <p:cNvSpPr/>
              <p:nvPr/>
            </p:nvSpPr>
            <p:spPr>
              <a:xfrm>
                <a:off x="6989013" y="4630888"/>
                <a:ext cx="582976" cy="44892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6FC45FE7-66DD-2B11-6359-24BCFAD59D69}"/>
                  </a:ext>
                </a:extLst>
              </p:cNvPr>
              <p:cNvSpPr/>
              <p:nvPr/>
            </p:nvSpPr>
            <p:spPr>
              <a:xfrm>
                <a:off x="6987336" y="4154697"/>
                <a:ext cx="621562" cy="583962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323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>
            <a:extLst>
              <a:ext uri="{FF2B5EF4-FFF2-40B4-BE49-F238E27FC236}">
                <a16:creationId xmlns:a16="http://schemas.microsoft.com/office/drawing/2014/main" id="{997C63CB-EC7E-D65F-4445-A9517BD33EA7}"/>
              </a:ext>
            </a:extLst>
          </p:cNvPr>
          <p:cNvSpPr txBox="1">
            <a:spLocks/>
          </p:cNvSpPr>
          <p:nvPr/>
        </p:nvSpPr>
        <p:spPr>
          <a:xfrm>
            <a:off x="174218" y="3406744"/>
            <a:ext cx="10930874" cy="494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Reconstruct with 125 sub-volumes: Overall and Prediction by tissue (index 90 slice on </a:t>
            </a:r>
            <a:r>
              <a:rPr lang="en-US" dirty="0" err="1"/>
              <a:t>Sagittal_xy</a:t>
            </a:r>
            <a:r>
              <a:rPr lang="en-US" dirty="0"/>
              <a:t> Plane)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6A896-4050-4483-3411-8978F261FF8E}"/>
              </a:ext>
            </a:extLst>
          </p:cNvPr>
          <p:cNvSpPr txBox="1"/>
          <p:nvPr/>
        </p:nvSpPr>
        <p:spPr>
          <a:xfrm>
            <a:off x="29576" y="5846564"/>
            <a:ext cx="2202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Consolas" panose="020B0609020204030204" pitchFamily="49" charset="0"/>
              </a:rPr>
              <a:t>Overall(Mean)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 dirty="0">
                <a:effectLst/>
                <a:latin typeface="Consolas" panose="020B0609020204030204" pitchFamily="49" charset="0"/>
              </a:rPr>
              <a:t>= 0.683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C43F9-42EF-124E-50A7-7A18F2F20738}"/>
              </a:ext>
            </a:extLst>
          </p:cNvPr>
          <p:cNvSpPr txBox="1"/>
          <p:nvPr/>
        </p:nvSpPr>
        <p:spPr>
          <a:xfrm>
            <a:off x="2272354" y="5846564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Skin </a:t>
            </a:r>
            <a:r>
              <a:rPr lang="en-US" sz="1200" b="0" i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0.9407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67374-0541-AB52-50C7-56EB3F7DA239}"/>
              </a:ext>
            </a:extLst>
          </p:cNvPr>
          <p:cNvSpPr txBox="1"/>
          <p:nvPr/>
        </p:nvSpPr>
        <p:spPr>
          <a:xfrm>
            <a:off x="4187567" y="5849855"/>
            <a:ext cx="18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Skull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0.8222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F1A8E-5925-4874-940E-400774340782}"/>
              </a:ext>
            </a:extLst>
          </p:cNvPr>
          <p:cNvSpPr txBox="1"/>
          <p:nvPr/>
        </p:nvSpPr>
        <p:spPr>
          <a:xfrm>
            <a:off x="6300743" y="5846563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CSF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0.7210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A77B8-A1AF-AEFC-169C-1FEF6079D808}"/>
              </a:ext>
            </a:extLst>
          </p:cNvPr>
          <p:cNvSpPr txBox="1"/>
          <p:nvPr/>
        </p:nvSpPr>
        <p:spPr>
          <a:xfrm>
            <a:off x="8413919" y="5846562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GM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0.7293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28B08-08D0-EECB-7ACB-78AF989F09D5}"/>
              </a:ext>
            </a:extLst>
          </p:cNvPr>
          <p:cNvSpPr txBox="1"/>
          <p:nvPr/>
        </p:nvSpPr>
        <p:spPr>
          <a:xfrm>
            <a:off x="10432827" y="5846562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WM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0.7778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0574C-56E2-FAB3-89D1-9A77A27FB111}"/>
              </a:ext>
            </a:extLst>
          </p:cNvPr>
          <p:cNvSpPr txBox="1"/>
          <p:nvPr/>
        </p:nvSpPr>
        <p:spPr>
          <a:xfrm>
            <a:off x="2272354" y="6412415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Skin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0.9447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18194-D3BA-9C43-A2D5-14B0F1FA8D0B}"/>
              </a:ext>
            </a:extLst>
          </p:cNvPr>
          <p:cNvSpPr txBox="1"/>
          <p:nvPr/>
        </p:nvSpPr>
        <p:spPr>
          <a:xfrm>
            <a:off x="4197301" y="6416303"/>
            <a:ext cx="18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Skull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0.8346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527F7-DB7B-19F9-65A2-E7DE45AB6066}"/>
              </a:ext>
            </a:extLst>
          </p:cNvPr>
          <p:cNvSpPr txBox="1"/>
          <p:nvPr/>
        </p:nvSpPr>
        <p:spPr>
          <a:xfrm>
            <a:off x="6300743" y="6415295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CSF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0.7316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94125-D10D-D5D2-12C8-9947C1D50CB1}"/>
              </a:ext>
            </a:extLst>
          </p:cNvPr>
          <p:cNvSpPr txBox="1"/>
          <p:nvPr/>
        </p:nvSpPr>
        <p:spPr>
          <a:xfrm>
            <a:off x="8413919" y="6417650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GM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0.7332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D7BCF-48C2-3B0F-F742-CD44D4C355B5}"/>
              </a:ext>
            </a:extLst>
          </p:cNvPr>
          <p:cNvSpPr txBox="1"/>
          <p:nvPr/>
        </p:nvSpPr>
        <p:spPr>
          <a:xfrm>
            <a:off x="10432827" y="6424590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WM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0.7817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47C82-715C-D90D-5BD3-DD6493E40B61}"/>
              </a:ext>
            </a:extLst>
          </p:cNvPr>
          <p:cNvSpPr txBox="1"/>
          <p:nvPr/>
        </p:nvSpPr>
        <p:spPr>
          <a:xfrm>
            <a:off x="26502" y="6418988"/>
            <a:ext cx="2205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Overall(Mean)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0.6945</a:t>
            </a:r>
          </a:p>
          <a:p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8C888C-8468-1059-3D49-2FD922438105}"/>
              </a:ext>
            </a:extLst>
          </p:cNvPr>
          <p:cNvCxnSpPr>
            <a:cxnSpLocks/>
          </p:cNvCxnSpPr>
          <p:nvPr/>
        </p:nvCxnSpPr>
        <p:spPr>
          <a:xfrm>
            <a:off x="3456517" y="6158554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742ACB-B430-696A-A5CE-2E375A8AA224}"/>
              </a:ext>
            </a:extLst>
          </p:cNvPr>
          <p:cNvCxnSpPr>
            <a:cxnSpLocks/>
          </p:cNvCxnSpPr>
          <p:nvPr/>
        </p:nvCxnSpPr>
        <p:spPr>
          <a:xfrm>
            <a:off x="5497418" y="6146701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EC2A9E-A3E5-9B0F-1AEE-C6DD34FF313A}"/>
              </a:ext>
            </a:extLst>
          </p:cNvPr>
          <p:cNvCxnSpPr>
            <a:cxnSpLocks/>
          </p:cNvCxnSpPr>
          <p:nvPr/>
        </p:nvCxnSpPr>
        <p:spPr>
          <a:xfrm>
            <a:off x="7409392" y="6165127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90B156-0DD2-D53A-F28E-99A961FAC191}"/>
              </a:ext>
            </a:extLst>
          </p:cNvPr>
          <p:cNvCxnSpPr>
            <a:cxnSpLocks/>
          </p:cNvCxnSpPr>
          <p:nvPr/>
        </p:nvCxnSpPr>
        <p:spPr>
          <a:xfrm>
            <a:off x="9476317" y="6137767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8F3E78-33CB-B733-3801-C1FF4403A92B}"/>
              </a:ext>
            </a:extLst>
          </p:cNvPr>
          <p:cNvCxnSpPr>
            <a:cxnSpLocks/>
          </p:cNvCxnSpPr>
          <p:nvPr/>
        </p:nvCxnSpPr>
        <p:spPr>
          <a:xfrm>
            <a:off x="11495617" y="6137767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F4E3F3-F34C-E434-AE85-69CB15801BD6}"/>
              </a:ext>
            </a:extLst>
          </p:cNvPr>
          <p:cNvCxnSpPr>
            <a:cxnSpLocks/>
          </p:cNvCxnSpPr>
          <p:nvPr/>
        </p:nvCxnSpPr>
        <p:spPr>
          <a:xfrm>
            <a:off x="1833043" y="6158880"/>
            <a:ext cx="0" cy="253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805AFE71-543F-35BA-EB10-FD2EFAEC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191"/>
            <a:ext cx="12192000" cy="2037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40E50-9F89-1AA8-18A0-3B742ACE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" y="3681658"/>
            <a:ext cx="12192000" cy="203797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9F76F0F-CE25-E07F-4CAA-C0EDD9552847}"/>
              </a:ext>
            </a:extLst>
          </p:cNvPr>
          <p:cNvSpPr txBox="1">
            <a:spLocks/>
          </p:cNvSpPr>
          <p:nvPr/>
        </p:nvSpPr>
        <p:spPr>
          <a:xfrm>
            <a:off x="174218" y="852111"/>
            <a:ext cx="10930874" cy="494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Reconstruct with 27 sub-volumes: Overall and Prediction by tissue (index 90 slice on </a:t>
            </a:r>
            <a:r>
              <a:rPr lang="en-US" dirty="0" err="1"/>
              <a:t>Sagittal_xy</a:t>
            </a:r>
            <a:r>
              <a:rPr lang="en-US" dirty="0"/>
              <a:t> Plane)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C9B39-F764-A84E-B637-398B1245F1C1}"/>
              </a:ext>
            </a:extLst>
          </p:cNvPr>
          <p:cNvSpPr/>
          <p:nvPr/>
        </p:nvSpPr>
        <p:spPr>
          <a:xfrm>
            <a:off x="5480611" y="1663289"/>
            <a:ext cx="523214" cy="214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1CDD78-1059-B748-B139-1F6A0B27C2C6}"/>
              </a:ext>
            </a:extLst>
          </p:cNvPr>
          <p:cNvSpPr/>
          <p:nvPr/>
        </p:nvSpPr>
        <p:spPr>
          <a:xfrm>
            <a:off x="3456517" y="1673469"/>
            <a:ext cx="523214" cy="214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D23A-CE31-214C-8097-F410D6B5E367}"/>
              </a:ext>
            </a:extLst>
          </p:cNvPr>
          <p:cNvSpPr/>
          <p:nvPr/>
        </p:nvSpPr>
        <p:spPr>
          <a:xfrm>
            <a:off x="11757644" y="2357599"/>
            <a:ext cx="438307" cy="2076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33FABE-E111-8B43-887B-E09DDFE97DD9}"/>
              </a:ext>
            </a:extLst>
          </p:cNvPr>
          <p:cNvSpPr/>
          <p:nvPr/>
        </p:nvSpPr>
        <p:spPr>
          <a:xfrm>
            <a:off x="5770671" y="2278020"/>
            <a:ext cx="310230" cy="3298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1F3D764-7F7E-2E4A-AF00-C1AD2840938B}"/>
              </a:ext>
            </a:extLst>
          </p:cNvPr>
          <p:cNvSpPr/>
          <p:nvPr/>
        </p:nvSpPr>
        <p:spPr>
          <a:xfrm>
            <a:off x="9423379" y="1657383"/>
            <a:ext cx="374648" cy="3982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5F486-EA00-B549-9D8C-ADA3354EB686}"/>
              </a:ext>
            </a:extLst>
          </p:cNvPr>
          <p:cNvSpPr/>
          <p:nvPr/>
        </p:nvSpPr>
        <p:spPr>
          <a:xfrm>
            <a:off x="3456517" y="2341900"/>
            <a:ext cx="523214" cy="214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CC4AD6-9AED-8447-B26B-B3B65B71CFA5}"/>
              </a:ext>
            </a:extLst>
          </p:cNvPr>
          <p:cNvSpPr/>
          <p:nvPr/>
        </p:nvSpPr>
        <p:spPr>
          <a:xfrm>
            <a:off x="10905702" y="2294140"/>
            <a:ext cx="230840" cy="245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B61850-DD65-CF42-9538-3D0838320F4C}"/>
              </a:ext>
            </a:extLst>
          </p:cNvPr>
          <p:cNvSpPr/>
          <p:nvPr/>
        </p:nvSpPr>
        <p:spPr>
          <a:xfrm>
            <a:off x="8859042" y="2285673"/>
            <a:ext cx="230840" cy="245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0B2D6E5-33CA-5F45-913A-F34C79F4C842}"/>
              </a:ext>
            </a:extLst>
          </p:cNvPr>
          <p:cNvSpPr txBox="1">
            <a:spLocks/>
          </p:cNvSpPr>
          <p:nvPr/>
        </p:nvSpPr>
        <p:spPr>
          <a:xfrm>
            <a:off x="5784546" y="1317049"/>
            <a:ext cx="4428439" cy="536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*Defects on the sub-volume edge.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C71505E-62C2-C24C-B4BC-0C1638C5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15" y="-200507"/>
            <a:ext cx="10192402" cy="1325563"/>
          </a:xfrm>
        </p:spPr>
        <p:txBody>
          <a:bodyPr/>
          <a:lstStyle/>
          <a:p>
            <a:r>
              <a:rPr lang="en-US" dirty="0"/>
              <a:t>Reconstruct</a:t>
            </a:r>
            <a:r>
              <a:rPr lang="en-AU" dirty="0"/>
              <a:t> Methods Makes the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0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D7A840F-EAF0-24EC-9257-CA56AFC9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" y="4511060"/>
            <a:ext cx="12192000" cy="2037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DB3F-3831-CDB1-836D-451839DA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" y="2156393"/>
            <a:ext cx="12192000" cy="2037974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A913AEB8-CF5E-6CD9-B8AC-20F749002442}"/>
              </a:ext>
            </a:extLst>
          </p:cNvPr>
          <p:cNvSpPr txBox="1">
            <a:spLocks/>
          </p:cNvSpPr>
          <p:nvPr/>
        </p:nvSpPr>
        <p:spPr>
          <a:xfrm>
            <a:off x="165751" y="18991"/>
            <a:ext cx="9609844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MRI and Ground Truth by tissue (index 90 slice on </a:t>
            </a:r>
            <a:r>
              <a:rPr lang="en-US" err="1"/>
              <a:t>Sagittal_xy</a:t>
            </a:r>
            <a:r>
              <a:rPr lang="en-US"/>
              <a:t> Plane)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6A896-4050-4483-3411-8978F261FF8E}"/>
              </a:ext>
            </a:extLst>
          </p:cNvPr>
          <p:cNvSpPr txBox="1"/>
          <p:nvPr/>
        </p:nvSpPr>
        <p:spPr>
          <a:xfrm>
            <a:off x="0" y="6480269"/>
            <a:ext cx="220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Overall(Mean)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0.7042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C43F9-42EF-124E-50A7-7A18F2F20738}"/>
              </a:ext>
            </a:extLst>
          </p:cNvPr>
          <p:cNvSpPr txBox="1"/>
          <p:nvPr/>
        </p:nvSpPr>
        <p:spPr>
          <a:xfrm>
            <a:off x="2215268" y="6469577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Skin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0.9399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67374-0541-AB52-50C7-56EB3F7DA239}"/>
              </a:ext>
            </a:extLst>
          </p:cNvPr>
          <p:cNvSpPr txBox="1"/>
          <p:nvPr/>
        </p:nvSpPr>
        <p:spPr>
          <a:xfrm>
            <a:off x="4260061" y="6457216"/>
            <a:ext cx="18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Skull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0.8296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F1A8E-5925-4874-940E-400774340782}"/>
              </a:ext>
            </a:extLst>
          </p:cNvPr>
          <p:cNvSpPr txBox="1"/>
          <p:nvPr/>
        </p:nvSpPr>
        <p:spPr>
          <a:xfrm>
            <a:off x="6292276" y="6453350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CSF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0.7428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A77B8-A1AF-AEFC-169C-1FEF6079D808}"/>
              </a:ext>
            </a:extLst>
          </p:cNvPr>
          <p:cNvSpPr txBox="1"/>
          <p:nvPr/>
        </p:nvSpPr>
        <p:spPr>
          <a:xfrm>
            <a:off x="8273164" y="6487624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GM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0.7457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28B08-08D0-EECB-7ACB-78AF989F09D5}"/>
              </a:ext>
            </a:extLst>
          </p:cNvPr>
          <p:cNvSpPr txBox="1"/>
          <p:nvPr/>
        </p:nvSpPr>
        <p:spPr>
          <a:xfrm>
            <a:off x="10520743" y="6453350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WM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0.7995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0574C-56E2-FAB3-89D1-9A77A27FB111}"/>
              </a:ext>
            </a:extLst>
          </p:cNvPr>
          <p:cNvSpPr txBox="1"/>
          <p:nvPr/>
        </p:nvSpPr>
        <p:spPr>
          <a:xfrm>
            <a:off x="2205077" y="4168974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Skin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0.9407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18194-D3BA-9C43-A2D5-14B0F1FA8D0B}"/>
              </a:ext>
            </a:extLst>
          </p:cNvPr>
          <p:cNvSpPr txBox="1"/>
          <p:nvPr/>
        </p:nvSpPr>
        <p:spPr>
          <a:xfrm>
            <a:off x="4260061" y="4192622"/>
            <a:ext cx="18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Skull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0.8222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527F7-DB7B-19F9-65A2-E7DE45AB6066}"/>
              </a:ext>
            </a:extLst>
          </p:cNvPr>
          <p:cNvSpPr txBox="1"/>
          <p:nvPr/>
        </p:nvSpPr>
        <p:spPr>
          <a:xfrm>
            <a:off x="6292276" y="4181483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CSF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0.7210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94125-D10D-D5D2-12C8-9947C1D50CB1}"/>
              </a:ext>
            </a:extLst>
          </p:cNvPr>
          <p:cNvSpPr txBox="1"/>
          <p:nvPr/>
        </p:nvSpPr>
        <p:spPr>
          <a:xfrm>
            <a:off x="8273164" y="4185066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GM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0.7293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D7BCF-48C2-3B0F-F742-CD44D4C355B5}"/>
              </a:ext>
            </a:extLst>
          </p:cNvPr>
          <p:cNvSpPr txBox="1"/>
          <p:nvPr/>
        </p:nvSpPr>
        <p:spPr>
          <a:xfrm>
            <a:off x="10520743" y="4204407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WM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0.7778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47C82-715C-D90D-5BD3-DD6493E40B61}"/>
              </a:ext>
            </a:extLst>
          </p:cNvPr>
          <p:cNvSpPr txBox="1"/>
          <p:nvPr/>
        </p:nvSpPr>
        <p:spPr>
          <a:xfrm>
            <a:off x="-3074" y="4181483"/>
            <a:ext cx="2205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Overall(Mean)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0.683</a:t>
            </a:r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811A5-5005-629C-6C5C-BB038BB21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054"/>
            <a:ext cx="12192000" cy="2037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C12DE-BBD4-0316-4198-A063B9E3B6B4}"/>
              </a:ext>
            </a:extLst>
          </p:cNvPr>
          <p:cNvSpPr txBox="1"/>
          <p:nvPr/>
        </p:nvSpPr>
        <p:spPr>
          <a:xfrm>
            <a:off x="165751" y="239463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Dice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FB62-8DD3-1220-A8B2-BF6928E8C55F}"/>
              </a:ext>
            </a:extLst>
          </p:cNvPr>
          <p:cNvSpPr txBox="1"/>
          <p:nvPr/>
        </p:nvSpPr>
        <p:spPr>
          <a:xfrm>
            <a:off x="165751" y="4661975"/>
            <a:ext cx="220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Focal Loss + Dice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80E22-4BD6-A1B1-F351-0E7F065DCA60}"/>
              </a:ext>
            </a:extLst>
          </p:cNvPr>
          <p:cNvSpPr txBox="1"/>
          <p:nvPr/>
        </p:nvSpPr>
        <p:spPr>
          <a:xfrm>
            <a:off x="129206" y="45408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22551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9ADAC8E-F0A6-7042-A7ED-9CDBDADF3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02816"/>
              </p:ext>
            </p:extLst>
          </p:nvPr>
        </p:nvGraphicFramePr>
        <p:xfrm>
          <a:off x="5398906" y="4200293"/>
          <a:ext cx="5390141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802">
                  <a:extLst>
                    <a:ext uri="{9D8B030D-6E8A-4147-A177-3AD203B41FA5}">
                      <a16:colId xmlns:a16="http://schemas.microsoft.com/office/drawing/2014/main" val="1171217834"/>
                    </a:ext>
                  </a:extLst>
                </a:gridCol>
                <a:gridCol w="1122906">
                  <a:extLst>
                    <a:ext uri="{9D8B030D-6E8A-4147-A177-3AD203B41FA5}">
                      <a16:colId xmlns:a16="http://schemas.microsoft.com/office/drawing/2014/main" val="2904570788"/>
                    </a:ext>
                  </a:extLst>
                </a:gridCol>
                <a:gridCol w="1037433">
                  <a:extLst>
                    <a:ext uri="{9D8B030D-6E8A-4147-A177-3AD203B41FA5}">
                      <a16:colId xmlns:a16="http://schemas.microsoft.com/office/drawing/2014/main" val="1316405467"/>
                    </a:ext>
                  </a:extLst>
                </a:gridCol>
              </a:tblGrid>
              <a:tr h="319275">
                <a:tc>
                  <a:txBody>
                    <a:bodyPr/>
                    <a:lstStyle/>
                    <a:p>
                      <a:pPr algn="l"/>
                      <a:r>
                        <a:rPr lang="en-AU" sz="1800" dirty="0"/>
                        <a:t>Structure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Mean 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err="1"/>
                        <a:t>F.W.IoU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0958"/>
                  </a:ext>
                </a:extLst>
              </a:tr>
              <a:tr h="277750">
                <a:tc>
                  <a:txBody>
                    <a:bodyPr/>
                    <a:lstStyle/>
                    <a:p>
                      <a:pPr marL="0" marR="0" lvl="0" indent="0" algn="l" defTabSz="29523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1. 4-layer</a:t>
                      </a:r>
                      <a:r>
                        <a:rPr lang="en-AU" altLang="zh-TW" sz="1600" dirty="0"/>
                        <a:t>-</a:t>
                      </a:r>
                      <a:r>
                        <a:rPr lang="en-US" altLang="zh-TW" sz="1600" dirty="0"/>
                        <a:t>UNET</a:t>
                      </a:r>
                      <a:r>
                        <a:rPr lang="zh-TW" altLang="en-US" sz="1600" dirty="0"/>
                        <a:t> </a:t>
                      </a:r>
                      <a:endParaRPr lang="en-AU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/>
                        <a:t>0.5503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/>
                        <a:t>0.6725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088682"/>
                  </a:ext>
                </a:extLst>
              </a:tr>
              <a:tr h="316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2. 4-layer</a:t>
                      </a:r>
                      <a:r>
                        <a:rPr lang="en-AU" altLang="zh-TW" sz="1600" dirty="0"/>
                        <a:t>-</a:t>
                      </a:r>
                      <a:r>
                        <a:rPr lang="en-US" altLang="zh-TW" sz="1600" dirty="0"/>
                        <a:t>UNET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w/ D.A.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0.6347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0.7393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727387"/>
                  </a:ext>
                </a:extLst>
              </a:tr>
              <a:tr h="355783">
                <a:tc>
                  <a:txBody>
                    <a:bodyPr/>
                    <a:lstStyle/>
                    <a:p>
                      <a:pPr algn="l"/>
                      <a:r>
                        <a:rPr lang="en-AU" sz="1600" dirty="0"/>
                        <a:t>3. 4-layer-UNET w/ </a:t>
                      </a:r>
                      <a:r>
                        <a:rPr lang="en-US" sz="1600" dirty="0"/>
                        <a:t>D.</a:t>
                      </a:r>
                      <a:r>
                        <a:rPr lang="en-AU" altLang="zh-TW" sz="1600" dirty="0"/>
                        <a:t>A.</a:t>
                      </a:r>
                      <a:r>
                        <a:rPr lang="en-US" altLang="zh-TW" sz="1600" dirty="0"/>
                        <a:t> &amp; </a:t>
                      </a:r>
                      <a:r>
                        <a:rPr lang="en-AU" sz="1600" dirty="0"/>
                        <a:t>total loss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0.6467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0.7442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088031"/>
                  </a:ext>
                </a:extLst>
              </a:tr>
              <a:tr h="312312">
                <a:tc>
                  <a:txBody>
                    <a:bodyPr/>
                    <a:lstStyle/>
                    <a:p>
                      <a:pPr algn="l"/>
                      <a:r>
                        <a:rPr lang="en-AU" sz="1600" dirty="0"/>
                        <a:t>4. 5-layer-UNET w/ </a:t>
                      </a:r>
                      <a:r>
                        <a:rPr lang="en-US" sz="1600" dirty="0"/>
                        <a:t>D.</a:t>
                      </a:r>
                      <a:r>
                        <a:rPr lang="en-AU" altLang="zh-TW" sz="1600" dirty="0"/>
                        <a:t>A.</a:t>
                      </a:r>
                      <a:r>
                        <a:rPr lang="en-US" altLang="zh-TW" sz="1600" dirty="0"/>
                        <a:t> &amp; </a:t>
                      </a:r>
                      <a:r>
                        <a:rPr lang="en-AU" sz="1600" dirty="0"/>
                        <a:t>total loss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0.6446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0.7450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941230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0DAF1929-25DA-064D-9705-A56E123EC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b="15542"/>
          <a:stretch/>
        </p:blipFill>
        <p:spPr>
          <a:xfrm>
            <a:off x="5366229" y="1762073"/>
            <a:ext cx="5422818" cy="17912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6FEF38-60AA-C04D-B01A-ADE75AAEC5BC}"/>
              </a:ext>
            </a:extLst>
          </p:cNvPr>
          <p:cNvSpPr/>
          <p:nvPr/>
        </p:nvSpPr>
        <p:spPr>
          <a:xfrm>
            <a:off x="5398906" y="5325415"/>
            <a:ext cx="5390141" cy="353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FF4CD16-1914-A043-82C8-5C7910DC2A41}"/>
              </a:ext>
            </a:extLst>
          </p:cNvPr>
          <p:cNvSpPr txBox="1">
            <a:spLocks/>
          </p:cNvSpPr>
          <p:nvPr/>
        </p:nvSpPr>
        <p:spPr>
          <a:xfrm>
            <a:off x="485838" y="1953062"/>
            <a:ext cx="4379778" cy="4011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2500" dirty="0" err="1"/>
              <a:t>改善方法</a:t>
            </a:r>
            <a:r>
              <a:rPr lang="zh-TW" altLang="en-US" sz="2500" dirty="0"/>
              <a:t>：</a:t>
            </a:r>
            <a:endParaRPr lang="en-AU" sz="2500" dirty="0"/>
          </a:p>
          <a:p>
            <a:pPr marL="457200" indent="-457200" algn="l">
              <a:buAutoNum type="arabicPeriod"/>
            </a:pPr>
            <a:r>
              <a:rPr lang="en-AU" sz="2500" dirty="0" err="1"/>
              <a:t>子體積修正</a:t>
            </a:r>
            <a:endParaRPr lang="en-AU" sz="2500" dirty="0"/>
          </a:p>
          <a:p>
            <a:pPr marL="457200" indent="-457200" algn="l">
              <a:buAutoNum type="arabicPeriod"/>
            </a:pPr>
            <a:r>
              <a:rPr lang="en-AU" sz="2500" dirty="0" err="1"/>
              <a:t>修補缺失label</a:t>
            </a:r>
            <a:endParaRPr lang="en-AU" sz="2500" dirty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2500" dirty="0" err="1"/>
              <a:t>修刪UNET層數減少過擬合</a:t>
            </a:r>
            <a:endParaRPr lang="en-AU" sz="2500" dirty="0"/>
          </a:p>
          <a:p>
            <a:pPr marL="457200" indent="-457200" algn="l">
              <a:buAutoNum type="arabicPeriod"/>
            </a:pPr>
            <a:r>
              <a:rPr lang="en-AU" sz="2500" dirty="0" err="1"/>
              <a:t>優化重建方法</a:t>
            </a:r>
            <a:endParaRPr lang="en-AU" sz="2500" dirty="0"/>
          </a:p>
          <a:p>
            <a:pPr marL="457200" indent="-457200" algn="l">
              <a:buAutoNum type="arabicPeriod"/>
            </a:pPr>
            <a:r>
              <a:rPr lang="en-AU" sz="2500" dirty="0" err="1"/>
              <a:t>數據擴增</a:t>
            </a:r>
            <a:endParaRPr lang="en-AU" sz="2500" dirty="0"/>
          </a:p>
          <a:p>
            <a:pPr marL="457200" indent="-457200" algn="l">
              <a:buAutoNum type="arabicPeriod"/>
            </a:pPr>
            <a:r>
              <a:rPr lang="en-AU" sz="2500" dirty="0" err="1"/>
              <a:t>DiceLoss</a:t>
            </a:r>
            <a:r>
              <a:rPr lang="en-AU" sz="2500" dirty="0"/>
              <a:t> </a:t>
            </a:r>
            <a:r>
              <a:rPr lang="en-AU" sz="2500" dirty="0" err="1"/>
              <a:t>改成</a:t>
            </a:r>
            <a:r>
              <a:rPr lang="zh-TW" altLang="en-US" sz="2500" dirty="0"/>
              <a:t> </a:t>
            </a:r>
            <a:endParaRPr lang="en-AU" altLang="zh-TW" sz="2500" dirty="0"/>
          </a:p>
          <a:p>
            <a:pPr indent="450850" algn="l"/>
            <a:r>
              <a:rPr lang="en-AU" altLang="zh-TW" sz="2500" dirty="0"/>
              <a:t>Focal Loss + Dice Loss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506DC6E-0DEB-3845-B7DE-2DD0AF07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593" y="-9525"/>
            <a:ext cx="5057775" cy="1325563"/>
          </a:xfrm>
        </p:spPr>
        <p:txBody>
          <a:bodyPr/>
          <a:lstStyle/>
          <a:p>
            <a:pPr algn="ctr"/>
            <a:r>
              <a:rPr lang="en-US" dirty="0" err="1"/>
              <a:t>訓練結果比較一覽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29EDB3F-3831-CDB1-836D-451839DA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191"/>
            <a:ext cx="12192000" cy="2037974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A913AEB8-CF5E-6CD9-B8AC-20F749002442}"/>
              </a:ext>
            </a:extLst>
          </p:cNvPr>
          <p:cNvSpPr txBox="1">
            <a:spLocks/>
          </p:cNvSpPr>
          <p:nvPr/>
        </p:nvSpPr>
        <p:spPr>
          <a:xfrm>
            <a:off x="664748" y="99167"/>
            <a:ext cx="9609844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Class Over/Under-prediction : A Disadvantage of UNET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6A896-4050-4483-3411-8978F261FF8E}"/>
              </a:ext>
            </a:extLst>
          </p:cNvPr>
          <p:cNvSpPr txBox="1"/>
          <p:nvPr/>
        </p:nvSpPr>
        <p:spPr>
          <a:xfrm>
            <a:off x="17208" y="4751207"/>
            <a:ext cx="220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Overall(Mean)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0.7042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C43F9-42EF-124E-50A7-7A18F2F20738}"/>
              </a:ext>
            </a:extLst>
          </p:cNvPr>
          <p:cNvSpPr txBox="1"/>
          <p:nvPr/>
        </p:nvSpPr>
        <p:spPr>
          <a:xfrm>
            <a:off x="2219898" y="4751207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Skin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0.9399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67374-0541-AB52-50C7-56EB3F7DA239}"/>
              </a:ext>
            </a:extLst>
          </p:cNvPr>
          <p:cNvSpPr txBox="1"/>
          <p:nvPr/>
        </p:nvSpPr>
        <p:spPr>
          <a:xfrm>
            <a:off x="4202666" y="4748628"/>
            <a:ext cx="18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Skull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0.8296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F1A8E-5925-4874-940E-400774340782}"/>
              </a:ext>
            </a:extLst>
          </p:cNvPr>
          <p:cNvSpPr txBox="1"/>
          <p:nvPr/>
        </p:nvSpPr>
        <p:spPr>
          <a:xfrm>
            <a:off x="6279702" y="4748628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CSF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0.7428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A77B8-A1AF-AEFC-169C-1FEF6079D808}"/>
              </a:ext>
            </a:extLst>
          </p:cNvPr>
          <p:cNvSpPr txBox="1"/>
          <p:nvPr/>
        </p:nvSpPr>
        <p:spPr>
          <a:xfrm>
            <a:off x="8387464" y="4748628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GM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0.7457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28B08-08D0-EECB-7ACB-78AF989F09D5}"/>
              </a:ext>
            </a:extLst>
          </p:cNvPr>
          <p:cNvSpPr txBox="1"/>
          <p:nvPr/>
        </p:nvSpPr>
        <p:spPr>
          <a:xfrm>
            <a:off x="10375726" y="4717474"/>
            <a:ext cx="1799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>
                <a:effectLst/>
                <a:latin typeface="Consolas" panose="020B0609020204030204" pitchFamily="49" charset="0"/>
              </a:rPr>
              <a:t>WM </a:t>
            </a:r>
            <a:r>
              <a:rPr lang="en-US" sz="1200" b="0" i="0" err="1">
                <a:effectLst/>
                <a:latin typeface="Consolas" panose="020B0609020204030204" pitchFamily="49" charset="0"/>
              </a:rPr>
              <a:t>IoU</a:t>
            </a:r>
            <a:r>
              <a:rPr lang="en-US" sz="1200" b="0" i="0">
                <a:effectLst/>
                <a:latin typeface="Consolas" panose="020B0609020204030204" pitchFamily="49" charset="0"/>
              </a:rPr>
              <a:t>= </a:t>
            </a:r>
            <a:r>
              <a:rPr lang="en-US" sz="1200" b="0" i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0.7995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811A5-5005-629C-6C5C-BB038BB2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" y="695446"/>
            <a:ext cx="12192000" cy="2037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CFB62-8DD3-1220-A8B2-BF6928E8C55F}"/>
              </a:ext>
            </a:extLst>
          </p:cNvPr>
          <p:cNvSpPr txBox="1"/>
          <p:nvPr/>
        </p:nvSpPr>
        <p:spPr>
          <a:xfrm>
            <a:off x="129206" y="3022384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80E22-4BD6-A1B1-F351-0E7F065DCA60}"/>
              </a:ext>
            </a:extLst>
          </p:cNvPr>
          <p:cNvSpPr txBox="1"/>
          <p:nvPr/>
        </p:nvSpPr>
        <p:spPr>
          <a:xfrm>
            <a:off x="129206" y="884710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Truth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97F0AB00-04B7-EA79-AB97-697C07FB9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359011"/>
              </p:ext>
            </p:extLst>
          </p:nvPr>
        </p:nvGraphicFramePr>
        <p:xfrm>
          <a:off x="540581" y="5229991"/>
          <a:ext cx="107346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113">
                  <a:extLst>
                    <a:ext uri="{9D8B030D-6E8A-4147-A177-3AD203B41FA5}">
                      <a16:colId xmlns:a16="http://schemas.microsoft.com/office/drawing/2014/main" val="4008258755"/>
                    </a:ext>
                  </a:extLst>
                </a:gridCol>
                <a:gridCol w="1789113">
                  <a:extLst>
                    <a:ext uri="{9D8B030D-6E8A-4147-A177-3AD203B41FA5}">
                      <a16:colId xmlns:a16="http://schemas.microsoft.com/office/drawing/2014/main" val="413059915"/>
                    </a:ext>
                  </a:extLst>
                </a:gridCol>
                <a:gridCol w="1789113">
                  <a:extLst>
                    <a:ext uri="{9D8B030D-6E8A-4147-A177-3AD203B41FA5}">
                      <a16:colId xmlns:a16="http://schemas.microsoft.com/office/drawing/2014/main" val="2967765159"/>
                    </a:ext>
                  </a:extLst>
                </a:gridCol>
                <a:gridCol w="1789113">
                  <a:extLst>
                    <a:ext uri="{9D8B030D-6E8A-4147-A177-3AD203B41FA5}">
                      <a16:colId xmlns:a16="http://schemas.microsoft.com/office/drawing/2014/main" val="2605361919"/>
                    </a:ext>
                  </a:extLst>
                </a:gridCol>
                <a:gridCol w="1789113">
                  <a:extLst>
                    <a:ext uri="{9D8B030D-6E8A-4147-A177-3AD203B41FA5}">
                      <a16:colId xmlns:a16="http://schemas.microsoft.com/office/drawing/2014/main" val="946221249"/>
                    </a:ext>
                  </a:extLst>
                </a:gridCol>
                <a:gridCol w="1789113">
                  <a:extLst>
                    <a:ext uri="{9D8B030D-6E8A-4147-A177-3AD203B41FA5}">
                      <a16:colId xmlns:a16="http://schemas.microsoft.com/office/drawing/2014/main" val="4244692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Skull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8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0.577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68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0.855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0.644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1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noStrike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/>
                        <a:t>0.947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/>
                        <a:t>0.811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/>
                        <a:t>0.668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/>
                        <a:t>0.689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noStrike" dirty="0"/>
                        <a:t>0.769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66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05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B513-FA16-BE21-8719-2A9B2708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2D U-net Result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38E37E-7C5A-189B-AB62-A97341F3E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38" y="53733"/>
            <a:ext cx="5126008" cy="2500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37D7A-27A3-2D8B-3653-6E6615DF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2" y="2181559"/>
            <a:ext cx="5124998" cy="2530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2C9C4B-5419-5539-9CF0-D6848960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26" y="4475245"/>
            <a:ext cx="4933950" cy="2450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1CF81A-A233-EDE6-F263-4B0904603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954" y="0"/>
            <a:ext cx="5257800" cy="2608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C0B81-EF3A-06C1-C599-6B23EB3E7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954" y="2257169"/>
            <a:ext cx="5316508" cy="2609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419ECB-B547-F2FF-7461-F604EC900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214" y="4449316"/>
            <a:ext cx="5357987" cy="26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11F2-18C1-6C43-B5D2-0F492467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6247"/>
            <a:ext cx="10515600" cy="1018663"/>
          </a:xfrm>
        </p:spPr>
        <p:txBody>
          <a:bodyPr/>
          <a:lstStyle/>
          <a:p>
            <a:pPr algn="ctr"/>
            <a:r>
              <a:rPr lang="en-US" dirty="0"/>
              <a:t>Machine Learning Practices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BEE384-A1B1-FD4F-8636-B9582AEC64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885980"/>
              </p:ext>
            </p:extLst>
          </p:nvPr>
        </p:nvGraphicFramePr>
        <p:xfrm>
          <a:off x="123290" y="516012"/>
          <a:ext cx="11981630" cy="588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542">
                  <a:extLst>
                    <a:ext uri="{9D8B030D-6E8A-4147-A177-3AD203B41FA5}">
                      <a16:colId xmlns:a16="http://schemas.microsoft.com/office/drawing/2014/main" val="1469282269"/>
                    </a:ext>
                  </a:extLst>
                </a:gridCol>
                <a:gridCol w="1861460">
                  <a:extLst>
                    <a:ext uri="{9D8B030D-6E8A-4147-A177-3AD203B41FA5}">
                      <a16:colId xmlns:a16="http://schemas.microsoft.com/office/drawing/2014/main" val="1806793472"/>
                    </a:ext>
                  </a:extLst>
                </a:gridCol>
                <a:gridCol w="2677885">
                  <a:extLst>
                    <a:ext uri="{9D8B030D-6E8A-4147-A177-3AD203B41FA5}">
                      <a16:colId xmlns:a16="http://schemas.microsoft.com/office/drawing/2014/main" val="230053534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171536995"/>
                    </a:ext>
                  </a:extLst>
                </a:gridCol>
                <a:gridCol w="3439886">
                  <a:extLst>
                    <a:ext uri="{9D8B030D-6E8A-4147-A177-3AD203B41FA5}">
                      <a16:colId xmlns:a16="http://schemas.microsoft.com/office/drawing/2014/main" val="2047746012"/>
                    </a:ext>
                  </a:extLst>
                </a:gridCol>
              </a:tblGrid>
              <a:tr h="3259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Network/Algorithm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Pre-trained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574356"/>
                  </a:ext>
                </a:extLst>
              </a:tr>
              <a:tr h="9505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Chest X-Ray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Classification with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Gradcam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DenseNet21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47705"/>
                  </a:ext>
                </a:extLst>
              </a:tr>
              <a:tr h="73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Brain Tumour Segmentation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UNET(3D-Conv)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51296"/>
                  </a:ext>
                </a:extLst>
              </a:tr>
              <a:tr h="325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Extracting Ground Truth Labels from Radiology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Bert/Fine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663334"/>
                  </a:ext>
                </a:extLst>
              </a:tr>
              <a:tr h="73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Models Using Tree-based Models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RandomForests</a:t>
                      </a:r>
                      <a:r>
                        <a:rPr lang="en-US" sz="1600" dirty="0"/>
                        <a:t>/C-Index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984346"/>
                  </a:ext>
                </a:extLst>
              </a:tr>
              <a:tr h="73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 Detection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Image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40544"/>
                  </a:ext>
                </a:extLst>
              </a:tr>
              <a:tr h="73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view Segmentation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Image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UNET(2D-Conv)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04472"/>
                  </a:ext>
                </a:extLst>
              </a:tr>
              <a:tr h="5812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VGG</a:t>
                      </a:r>
                      <a:r>
                        <a:rPr lang="en-US" altLang="zh-TW" sz="1600" dirty="0"/>
                        <a:t>-19</a:t>
                      </a:r>
                      <a:r>
                        <a:rPr lang="en-US" sz="1600" dirty="0"/>
                        <a:t>/ Neural Style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871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D4D20E-D2BF-274E-AE5C-E61255DD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2" y="930526"/>
            <a:ext cx="3287486" cy="909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31E48-BC79-A349-B9F5-EFFB81B7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373" y="1987076"/>
            <a:ext cx="1591128" cy="779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E11E2-2F37-074B-A690-9B55BA361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7"/>
          <a:stretch/>
        </p:blipFill>
        <p:spPr>
          <a:xfrm>
            <a:off x="9336680" y="4228521"/>
            <a:ext cx="1987730" cy="996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0F575-D8BA-A642-930C-4C9543079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879" y="4988450"/>
            <a:ext cx="3287486" cy="812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2D9E5-A670-5445-A0A3-9B1B8090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879" y="5886274"/>
            <a:ext cx="3287486" cy="9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904-1C8F-AD46-8948-D30E838F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經顱刺激</a:t>
            </a:r>
            <a:r>
              <a:rPr lang="en-US" sz="4000"/>
              <a:t>(Transcranial Stimulation)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DB036F4-4E01-F9BC-DA8C-B8B819190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34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6BA8B8-FECA-B347-9722-2179479A0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478" y="19848688"/>
            <a:ext cx="2111232" cy="255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2C756-AB35-6043-B14E-A16187C47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3776" y="1906172"/>
            <a:ext cx="815415" cy="1087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9E3B4-2D08-3041-B4D8-6E55DD52B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8736" y="3506898"/>
            <a:ext cx="1558539" cy="10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6904-1C8F-AD46-8948-D30E838F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一個有限模型的誕生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BA8B8-FECA-B347-9722-2179479A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478" y="19848688"/>
            <a:ext cx="2111232" cy="255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48954-8882-2145-A6DE-93F293AFBEF9}"/>
              </a:ext>
            </a:extLst>
          </p:cNvPr>
          <p:cNvSpPr txBox="1"/>
          <p:nvPr/>
        </p:nvSpPr>
        <p:spPr>
          <a:xfrm>
            <a:off x="3284093" y="261951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MRI</a:t>
            </a:r>
            <a:r>
              <a:rPr lang="zh-TW" altLang="en-US" dirty="0"/>
              <a:t> 語義分割</a:t>
            </a:r>
            <a:endParaRPr lang="en-AU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50326-6F27-5747-B061-BF4EBF8DE245}"/>
              </a:ext>
            </a:extLst>
          </p:cNvPr>
          <p:cNvSpPr txBox="1"/>
          <p:nvPr/>
        </p:nvSpPr>
        <p:spPr>
          <a:xfrm>
            <a:off x="5995601" y="2522814"/>
            <a:ext cx="227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根據標記產出</a:t>
            </a:r>
            <a:endParaRPr lang="en-AU" dirty="0"/>
          </a:p>
          <a:p>
            <a:r>
              <a:rPr lang="en-AU" dirty="0" err="1"/>
              <a:t>有限網格</a:t>
            </a:r>
            <a:r>
              <a:rPr lang="en-AU" dirty="0"/>
              <a:t>(FEM)</a:t>
            </a:r>
            <a:r>
              <a:rPr lang="en-AU" dirty="0" err="1"/>
              <a:t>模型</a:t>
            </a:r>
            <a:endParaRPr lang="en-AU" altLang="zh-TW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581A2-4F44-594B-B628-F6C15B9EC372}"/>
              </a:ext>
            </a:extLst>
          </p:cNvPr>
          <p:cNvSpPr txBox="1"/>
          <p:nvPr/>
        </p:nvSpPr>
        <p:spPr>
          <a:xfrm>
            <a:off x="9250339" y="264504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AU" dirty="0"/>
              <a:t>產出</a:t>
            </a:r>
            <a:r>
              <a:rPr lang="zh-TW" altLang="en-US" dirty="0"/>
              <a:t>模型進行模擬</a:t>
            </a:r>
            <a:endParaRPr lang="en-AU" altLang="zh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16080-689D-BF47-9299-78BB36B6AE22}"/>
              </a:ext>
            </a:extLst>
          </p:cNvPr>
          <p:cNvSpPr txBox="1"/>
          <p:nvPr/>
        </p:nvSpPr>
        <p:spPr>
          <a:xfrm>
            <a:off x="864908" y="266131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MRI</a:t>
            </a:r>
            <a:endParaRPr lang="en-AU" altLang="zh-TW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9A7FAE-0F39-B447-A6DA-A8AF25476017}"/>
              </a:ext>
            </a:extLst>
          </p:cNvPr>
          <p:cNvCxnSpPr/>
          <p:nvPr/>
        </p:nvCxnSpPr>
        <p:spPr>
          <a:xfrm>
            <a:off x="2067307" y="2829706"/>
            <a:ext cx="659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50341E-5DEE-BB4D-9730-FA0344B75478}"/>
              </a:ext>
            </a:extLst>
          </p:cNvPr>
          <p:cNvCxnSpPr/>
          <p:nvPr/>
        </p:nvCxnSpPr>
        <p:spPr>
          <a:xfrm>
            <a:off x="5190934" y="2845979"/>
            <a:ext cx="659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E2E398-EBD2-3247-A10B-57C35B526980}"/>
              </a:ext>
            </a:extLst>
          </p:cNvPr>
          <p:cNvCxnSpPr/>
          <p:nvPr/>
        </p:nvCxnSpPr>
        <p:spPr>
          <a:xfrm>
            <a:off x="8230876" y="2804178"/>
            <a:ext cx="659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8CCBBB-33D6-5845-A703-23B4F28B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1216" y="3252416"/>
            <a:ext cx="2366511" cy="2388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1C2E9-2B49-C241-9CB8-780E0E160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2904498" y="3310449"/>
            <a:ext cx="2299997" cy="2272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2759B-5226-3546-B8F9-FA52EA4A7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716" y="3429000"/>
            <a:ext cx="1539809" cy="2053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58745C-B580-434D-A2BE-0F247D4C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6118159" y="3363239"/>
            <a:ext cx="1826215" cy="22414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4712D4-91FD-E745-928C-ECE93FAAC7FC}"/>
              </a:ext>
            </a:extLst>
          </p:cNvPr>
          <p:cNvSpPr/>
          <p:nvPr/>
        </p:nvSpPr>
        <p:spPr>
          <a:xfrm>
            <a:off x="0" y="1830789"/>
            <a:ext cx="8268476" cy="47322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4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97C9BD-2DD4-884C-B018-BD60F94C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dirty="0" err="1"/>
              <a:t>標記種類</a:t>
            </a:r>
            <a:endParaRPr lang="en-US" sz="4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6F7FD-7B68-7745-A847-500061EA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6" y="2646872"/>
            <a:ext cx="9699324" cy="2885549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E85CD91B-8E7A-514C-9CFA-AF06AF2ADDF4}"/>
              </a:ext>
            </a:extLst>
          </p:cNvPr>
          <p:cNvSpPr txBox="1">
            <a:spLocks/>
          </p:cNvSpPr>
          <p:nvPr/>
        </p:nvSpPr>
        <p:spPr>
          <a:xfrm>
            <a:off x="1115568" y="2180357"/>
            <a:ext cx="2566284" cy="4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Bef>
                <a:spcPts val="940"/>
              </a:spcBef>
            </a:pPr>
            <a:r>
              <a:rPr lang="en-US" altLang="zh-TW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1: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皮膚(</a:t>
            </a:r>
            <a:r>
              <a:rPr lang="en-AU" sz="17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含皮下組織</a:t>
            </a:r>
            <a:r>
              <a:rPr lang="en-AU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170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D3B861-C31E-AE48-A4D2-C3D71826CB43}"/>
              </a:ext>
            </a:extLst>
          </p:cNvPr>
          <p:cNvSpPr txBox="1">
            <a:spLocks/>
          </p:cNvSpPr>
          <p:nvPr/>
        </p:nvSpPr>
        <p:spPr>
          <a:xfrm>
            <a:off x="3285310" y="2172402"/>
            <a:ext cx="2566284" cy="4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Bef>
                <a:spcPts val="940"/>
              </a:spcBef>
            </a:pPr>
            <a:r>
              <a:rPr lang="en-US" altLang="zh-TW" sz="22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2:</a:t>
            </a:r>
            <a:r>
              <a:rPr lang="en-AU" sz="225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顱骨</a:t>
            </a:r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5C2F725-40D2-2D47-81C1-0006A226C4C4}"/>
              </a:ext>
            </a:extLst>
          </p:cNvPr>
          <p:cNvSpPr txBox="1">
            <a:spLocks/>
          </p:cNvSpPr>
          <p:nvPr/>
        </p:nvSpPr>
        <p:spPr>
          <a:xfrm>
            <a:off x="5244922" y="2164447"/>
            <a:ext cx="2566284" cy="4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Bef>
                <a:spcPts val="940"/>
              </a:spcBef>
            </a:pPr>
            <a:r>
              <a:rPr lang="en-US" altLang="zh-TW" sz="22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3:</a:t>
            </a:r>
            <a:r>
              <a:rPr lang="en-AU" sz="225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脊髓液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0408A31-7CC9-7745-8EBA-6C671E1390EE}"/>
              </a:ext>
            </a:extLst>
          </p:cNvPr>
          <p:cNvSpPr txBox="1">
            <a:spLocks/>
          </p:cNvSpPr>
          <p:nvPr/>
        </p:nvSpPr>
        <p:spPr>
          <a:xfrm>
            <a:off x="7124428" y="2148538"/>
            <a:ext cx="2566284" cy="4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Bef>
                <a:spcPts val="940"/>
              </a:spcBef>
            </a:pPr>
            <a:r>
              <a:rPr lang="en-US" altLang="zh-TW" sz="22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4:</a:t>
            </a:r>
            <a:r>
              <a:rPr lang="en-AU" sz="225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灰質</a:t>
            </a:r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B8AF8C8-DBD4-FD4A-82F3-290291990168}"/>
              </a:ext>
            </a:extLst>
          </p:cNvPr>
          <p:cNvSpPr txBox="1">
            <a:spLocks/>
          </p:cNvSpPr>
          <p:nvPr/>
        </p:nvSpPr>
        <p:spPr>
          <a:xfrm>
            <a:off x="8781420" y="2148538"/>
            <a:ext cx="2566284" cy="4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59536">
              <a:spcBef>
                <a:spcPts val="940"/>
              </a:spcBef>
            </a:pPr>
            <a:r>
              <a:rPr lang="en-US" altLang="zh-TW" sz="22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5:</a:t>
            </a:r>
            <a:r>
              <a:rPr lang="en-AU" sz="225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白質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3437D-05DA-0B43-A32D-F0904C79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87" y="1780126"/>
            <a:ext cx="10132626" cy="41654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312CC-96D7-9C85-A81F-CDCF98582743}"/>
              </a:ext>
            </a:extLst>
          </p:cNvPr>
          <p:cNvCxnSpPr/>
          <p:nvPr/>
        </p:nvCxnSpPr>
        <p:spPr>
          <a:xfrm>
            <a:off x="5089408" y="2000725"/>
            <a:ext cx="0" cy="372427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AD68B8-766A-388C-F288-F77AB4BF8483}"/>
              </a:ext>
            </a:extLst>
          </p:cNvPr>
          <p:cNvSpPr txBox="1"/>
          <p:nvPr/>
        </p:nvSpPr>
        <p:spPr>
          <a:xfrm>
            <a:off x="2861406" y="1790292"/>
            <a:ext cx="10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A9A26-0CB5-D888-E9F7-0C67C2DC6D34}"/>
              </a:ext>
            </a:extLst>
          </p:cNvPr>
          <p:cNvSpPr txBox="1"/>
          <p:nvPr/>
        </p:nvSpPr>
        <p:spPr>
          <a:xfrm>
            <a:off x="6464419" y="1790292"/>
            <a:ext cx="97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Decoder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4ED8D2-20F1-014A-8BA1-D96A7897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3D-Unet</a:t>
            </a:r>
          </a:p>
        </p:txBody>
      </p:sp>
    </p:spTree>
    <p:extLst>
      <p:ext uri="{BB962C8B-B14F-4D97-AF65-F5344CB8AC3E}">
        <p14:creationId xmlns:p14="http://schemas.microsoft.com/office/powerpoint/2010/main" val="126822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0DAD-0EB1-1B0C-92E5-10CA5F253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659" y="6320"/>
            <a:ext cx="9144000" cy="983720"/>
          </a:xfrm>
        </p:spPr>
        <p:txBody>
          <a:bodyPr/>
          <a:lstStyle/>
          <a:p>
            <a:r>
              <a:rPr lang="en-US" dirty="0" err="1"/>
              <a:t>訓練資料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A1667-7808-93F5-81F8-C2CD6338E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3429" y="870484"/>
            <a:ext cx="2722999" cy="741158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err="1"/>
              <a:t>訓練集</a:t>
            </a:r>
            <a:endParaRPr lang="en-US" sz="1900" dirty="0"/>
          </a:p>
          <a:p>
            <a:r>
              <a:rPr lang="en-US" dirty="0"/>
              <a:t>(Training Set)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0027148-A51D-D430-8071-2F3473B3C9A5}"/>
              </a:ext>
            </a:extLst>
          </p:cNvPr>
          <p:cNvSpPr txBox="1">
            <a:spLocks/>
          </p:cNvSpPr>
          <p:nvPr/>
        </p:nvSpPr>
        <p:spPr>
          <a:xfrm>
            <a:off x="2209781" y="3801340"/>
            <a:ext cx="3123971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750</a:t>
            </a:r>
            <a:r>
              <a:rPr lang="en-US" dirty="0"/>
              <a:t>x </a:t>
            </a:r>
            <a:r>
              <a:rPr lang="en-US" dirty="0" err="1"/>
              <a:t>子體積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C3A15-95F1-4BF1-D79D-D26B9FFC3870}"/>
              </a:ext>
            </a:extLst>
          </p:cNvPr>
          <p:cNvSpPr txBox="1"/>
          <p:nvPr/>
        </p:nvSpPr>
        <p:spPr>
          <a:xfrm>
            <a:off x="107865" y="927874"/>
            <a:ext cx="213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MRI Files Size (240,240,192) pixels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323909F-BD15-93BC-3B7F-552AEE6D55D2}"/>
              </a:ext>
            </a:extLst>
          </p:cNvPr>
          <p:cNvSpPr txBox="1">
            <a:spLocks/>
          </p:cNvSpPr>
          <p:nvPr/>
        </p:nvSpPr>
        <p:spPr>
          <a:xfrm>
            <a:off x="5349265" y="908717"/>
            <a:ext cx="2418851" cy="741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驗證集</a:t>
            </a:r>
            <a:endParaRPr lang="en-US" dirty="0"/>
          </a:p>
          <a:p>
            <a:r>
              <a:rPr lang="en-US" dirty="0"/>
              <a:t>(Validation Set)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6041CE1-4CDB-84E8-09D1-E5041450573F}"/>
              </a:ext>
            </a:extLst>
          </p:cNvPr>
          <p:cNvSpPr txBox="1">
            <a:spLocks/>
          </p:cNvSpPr>
          <p:nvPr/>
        </p:nvSpPr>
        <p:spPr>
          <a:xfrm>
            <a:off x="5447024" y="3793220"/>
            <a:ext cx="2418851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150x </a:t>
            </a:r>
            <a:r>
              <a:rPr lang="en-US" dirty="0" err="1"/>
              <a:t>子體積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9917B6-8FF9-2D01-4FD2-C235D7BF8CBD}"/>
              </a:ext>
            </a:extLst>
          </p:cNvPr>
          <p:cNvCxnSpPr>
            <a:cxnSpLocks/>
          </p:cNvCxnSpPr>
          <p:nvPr/>
        </p:nvCxnSpPr>
        <p:spPr>
          <a:xfrm>
            <a:off x="6479670" y="3517420"/>
            <a:ext cx="0" cy="28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39E2BF0-E13A-DDFD-93BD-66AB43700052}"/>
              </a:ext>
            </a:extLst>
          </p:cNvPr>
          <p:cNvSpPr txBox="1"/>
          <p:nvPr/>
        </p:nvSpPr>
        <p:spPr>
          <a:xfrm>
            <a:off x="107864" y="3699441"/>
            <a:ext cx="213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Sub-Volume</a:t>
            </a:r>
          </a:p>
          <a:p>
            <a:r>
              <a:rPr lang="en-US" dirty="0"/>
              <a:t>Size (80,80,64) pixels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83385A-5CB0-7BDF-98CF-FE5FA61805F7}"/>
              </a:ext>
            </a:extLst>
          </p:cNvPr>
          <p:cNvSpPr txBox="1"/>
          <p:nvPr/>
        </p:nvSpPr>
        <p:spPr>
          <a:xfrm>
            <a:off x="3509745" y="2366712"/>
            <a:ext cx="3273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Slice on 5 segments from each axis of an MRI file</a:t>
            </a:r>
          </a:p>
          <a:p>
            <a:pPr algn="ctr"/>
            <a:r>
              <a:rPr lang="en-US" sz="1200" dirty="0"/>
              <a:t>=</a:t>
            </a:r>
            <a:r>
              <a:rPr lang="en-US" sz="1200" dirty="0">
                <a:solidFill>
                  <a:srgbClr val="FF0000"/>
                </a:solidFill>
              </a:rPr>
              <a:t>125</a:t>
            </a:r>
            <a:r>
              <a:rPr lang="en-US" sz="1200" dirty="0"/>
              <a:t> volumes</a:t>
            </a:r>
            <a:br>
              <a:rPr lang="en-US" sz="1200" dirty="0"/>
            </a:br>
            <a:r>
              <a:rPr lang="en-US" sz="1200" dirty="0"/>
              <a:t>+</a:t>
            </a:r>
          </a:p>
          <a:p>
            <a:pPr algn="ctr"/>
            <a:r>
              <a:rPr lang="en-US" sz="1200" dirty="0"/>
              <a:t>Randomly Slice </a:t>
            </a:r>
            <a:r>
              <a:rPr lang="en-US" sz="1200" dirty="0">
                <a:solidFill>
                  <a:srgbClr val="FF0000"/>
                </a:solidFill>
              </a:rPr>
              <a:t>25</a:t>
            </a:r>
            <a:r>
              <a:rPr lang="en-US" sz="1200" dirty="0"/>
              <a:t> sub-volumes and ensure each contains brain</a:t>
            </a:r>
            <a:r>
              <a:rPr lang="en-AU" sz="1200" dirty="0"/>
              <a:t>(CSF+GM+WM)</a:t>
            </a:r>
            <a:r>
              <a:rPr lang="en-US" sz="1200" dirty="0"/>
              <a:t> volume &gt; 80%</a:t>
            </a:r>
          </a:p>
          <a:p>
            <a:pPr algn="ctr"/>
            <a:endParaRPr 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C210FF-C6C6-68CC-C105-4B135411E445}"/>
              </a:ext>
            </a:extLst>
          </p:cNvPr>
          <p:cNvSpPr txBox="1"/>
          <p:nvPr/>
        </p:nvSpPr>
        <p:spPr>
          <a:xfrm>
            <a:off x="107864" y="5167571"/>
            <a:ext cx="1187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Network </a:t>
            </a:r>
          </a:p>
          <a:p>
            <a:r>
              <a:rPr lang="en-US"/>
              <a:t>Input</a:t>
            </a:r>
          </a:p>
        </p:txBody>
      </p:sp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9C6408BF-05E2-8E63-345F-786F881BDA29}"/>
              </a:ext>
            </a:extLst>
          </p:cNvPr>
          <p:cNvGraphicFramePr>
            <a:graphicFrameLocks noGrp="1"/>
          </p:cNvGraphicFramePr>
          <p:nvPr/>
        </p:nvGraphicFramePr>
        <p:xfrm>
          <a:off x="1195901" y="4527431"/>
          <a:ext cx="6572215" cy="2144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048">
                  <a:extLst>
                    <a:ext uri="{9D8B030D-6E8A-4147-A177-3AD203B41FA5}">
                      <a16:colId xmlns:a16="http://schemas.microsoft.com/office/drawing/2014/main" val="2269850327"/>
                    </a:ext>
                  </a:extLst>
                </a:gridCol>
                <a:gridCol w="2153086">
                  <a:extLst>
                    <a:ext uri="{9D8B030D-6E8A-4147-A177-3AD203B41FA5}">
                      <a16:colId xmlns:a16="http://schemas.microsoft.com/office/drawing/2014/main" val="988481687"/>
                    </a:ext>
                  </a:extLst>
                </a:gridCol>
                <a:gridCol w="2457081">
                  <a:extLst>
                    <a:ext uri="{9D8B030D-6E8A-4147-A177-3AD203B41FA5}">
                      <a16:colId xmlns:a16="http://schemas.microsoft.com/office/drawing/2014/main" val="725602144"/>
                    </a:ext>
                  </a:extLst>
                </a:gridCol>
              </a:tblGrid>
              <a:tr h="993297">
                <a:tc>
                  <a:txBody>
                    <a:bodyPr/>
                    <a:lstStyle/>
                    <a:p>
                      <a:r>
                        <a:rPr lang="en-US" err="1"/>
                        <a:t>DataSize</a:t>
                      </a:r>
                      <a:r>
                        <a:rPr lang="en-US"/>
                        <a:t>(Number, Class, Length, Width, Height)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/>
                        <a:t>Validation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13120"/>
                  </a:ext>
                </a:extLst>
              </a:tr>
              <a:tr h="575481">
                <a:tc>
                  <a:txBody>
                    <a:bodyPr/>
                    <a:lstStyle/>
                    <a:p>
                      <a:r>
                        <a:rPr lang="en-US"/>
                        <a:t>Image(Volume)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(750, 1, 80, 80, 64)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(150, 1, 80, 80, 64)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48801"/>
                  </a:ext>
                </a:extLst>
              </a:tr>
              <a:tr h="575481">
                <a:tc>
                  <a:txBody>
                    <a:bodyPr/>
                    <a:lstStyle/>
                    <a:p>
                      <a:r>
                        <a:rPr lang="en-US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(750, 5, 80, 80, 64)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(150, 5, 80, 80, 64)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972386"/>
                  </a:ext>
                </a:extLst>
              </a:tr>
            </a:tbl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81F9FDF4-B783-429B-8612-9411B7A4E037}"/>
              </a:ext>
            </a:extLst>
          </p:cNvPr>
          <p:cNvSpPr txBox="1">
            <a:spLocks/>
          </p:cNvSpPr>
          <p:nvPr/>
        </p:nvSpPr>
        <p:spPr>
          <a:xfrm>
            <a:off x="8196030" y="3788052"/>
            <a:ext cx="2418851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125x </a:t>
            </a:r>
            <a:r>
              <a:rPr lang="en-US" dirty="0" err="1"/>
              <a:t>子體積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8F5230-66AF-4301-621D-7948F408211F}"/>
              </a:ext>
            </a:extLst>
          </p:cNvPr>
          <p:cNvCxnSpPr>
            <a:cxnSpLocks/>
          </p:cNvCxnSpPr>
          <p:nvPr/>
        </p:nvCxnSpPr>
        <p:spPr>
          <a:xfrm>
            <a:off x="9241096" y="2327410"/>
            <a:ext cx="0" cy="91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4" descr="Paper outline">
            <a:extLst>
              <a:ext uri="{FF2B5EF4-FFF2-40B4-BE49-F238E27FC236}">
                <a16:creationId xmlns:a16="http://schemas.microsoft.com/office/drawing/2014/main" id="{4DF76ABF-0931-22A5-3939-59ADDD5F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13" y="1478579"/>
            <a:ext cx="567471" cy="567471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F4826FB3-40FB-45DA-B1B3-0A9D6D696F60}"/>
              </a:ext>
            </a:extLst>
          </p:cNvPr>
          <p:cNvSpPr txBox="1">
            <a:spLocks/>
          </p:cNvSpPr>
          <p:nvPr/>
        </p:nvSpPr>
        <p:spPr>
          <a:xfrm>
            <a:off x="7892196" y="867331"/>
            <a:ext cx="2723000" cy="8601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測試集</a:t>
            </a:r>
            <a:endParaRPr lang="en-US" dirty="0"/>
          </a:p>
          <a:p>
            <a:r>
              <a:rPr lang="en-US" dirty="0"/>
              <a:t>(Test Set)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8CE4DC-CF7F-F249-A44C-35B341CD4940}"/>
              </a:ext>
            </a:extLst>
          </p:cNvPr>
          <p:cNvGrpSpPr/>
          <p:nvPr/>
        </p:nvGrpSpPr>
        <p:grpSpPr>
          <a:xfrm>
            <a:off x="2384345" y="1452094"/>
            <a:ext cx="2709483" cy="581916"/>
            <a:chOff x="2384345" y="1292209"/>
            <a:chExt cx="2709483" cy="581916"/>
          </a:xfrm>
        </p:grpSpPr>
        <p:pic>
          <p:nvPicPr>
            <p:cNvPr id="4" name="Graphic 4" descr="Paper outline">
              <a:extLst>
                <a:ext uri="{FF2B5EF4-FFF2-40B4-BE49-F238E27FC236}">
                  <a16:creationId xmlns:a16="http://schemas.microsoft.com/office/drawing/2014/main" id="{C91FB268-A3B3-A3CE-6735-F6FEE7380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4345" y="1306654"/>
              <a:ext cx="567471" cy="567471"/>
            </a:xfrm>
            <a:prstGeom prst="rect">
              <a:avLst/>
            </a:prstGeom>
          </p:spPr>
        </p:pic>
        <p:pic>
          <p:nvPicPr>
            <p:cNvPr id="7" name="Graphic 4" descr="Paper outline">
              <a:extLst>
                <a:ext uri="{FF2B5EF4-FFF2-40B4-BE49-F238E27FC236}">
                  <a16:creationId xmlns:a16="http://schemas.microsoft.com/office/drawing/2014/main" id="{537D52BE-92A9-B8CC-3540-04A3DF0E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23658" y="1302424"/>
              <a:ext cx="567471" cy="567471"/>
            </a:xfrm>
            <a:prstGeom prst="rect">
              <a:avLst/>
            </a:prstGeom>
          </p:spPr>
        </p:pic>
        <p:pic>
          <p:nvPicPr>
            <p:cNvPr id="9" name="Graphic 4" descr="Paper outline">
              <a:extLst>
                <a:ext uri="{FF2B5EF4-FFF2-40B4-BE49-F238E27FC236}">
                  <a16:creationId xmlns:a16="http://schemas.microsoft.com/office/drawing/2014/main" id="{6BBE754D-F31C-7BFF-686A-21024B4A9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61421" y="1304539"/>
              <a:ext cx="567471" cy="567471"/>
            </a:xfrm>
            <a:prstGeom prst="rect">
              <a:avLst/>
            </a:prstGeom>
          </p:spPr>
        </p:pic>
        <p:pic>
          <p:nvPicPr>
            <p:cNvPr id="11" name="Graphic 4" descr="Paper outline">
              <a:extLst>
                <a:ext uri="{FF2B5EF4-FFF2-40B4-BE49-F238E27FC236}">
                  <a16:creationId xmlns:a16="http://schemas.microsoft.com/office/drawing/2014/main" id="{C0414DA4-638D-2B1B-9331-6E942E14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6202" y="1292209"/>
              <a:ext cx="567471" cy="567471"/>
            </a:xfrm>
            <a:prstGeom prst="rect">
              <a:avLst/>
            </a:prstGeom>
          </p:spPr>
        </p:pic>
        <p:pic>
          <p:nvPicPr>
            <p:cNvPr id="13" name="Graphic 4" descr="Paper outline">
              <a:extLst>
                <a:ext uri="{FF2B5EF4-FFF2-40B4-BE49-F238E27FC236}">
                  <a16:creationId xmlns:a16="http://schemas.microsoft.com/office/drawing/2014/main" id="{227676C0-019F-FAD0-039E-AE606CF9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6357" y="1304538"/>
              <a:ext cx="567471" cy="56747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A2EA-5917-C276-756E-C1FB907B73AA}"/>
                </a:ext>
              </a:extLst>
            </p:cNvPr>
            <p:cNvSpPr txBox="1"/>
            <p:nvPr/>
          </p:nvSpPr>
          <p:spPr>
            <a:xfrm>
              <a:off x="2505676" y="1419346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905063-42D6-D9D3-C55A-4D7FD7610631}"/>
                </a:ext>
              </a:extLst>
            </p:cNvPr>
            <p:cNvSpPr txBox="1"/>
            <p:nvPr/>
          </p:nvSpPr>
          <p:spPr>
            <a:xfrm>
              <a:off x="3034695" y="1433326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B9802D-CFEA-A81E-E5A4-953AB2606889}"/>
                </a:ext>
              </a:extLst>
            </p:cNvPr>
            <p:cNvSpPr txBox="1"/>
            <p:nvPr/>
          </p:nvSpPr>
          <p:spPr>
            <a:xfrm>
              <a:off x="3600313" y="1424624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38103A-744A-5379-801F-19E78771FDB6}"/>
                </a:ext>
              </a:extLst>
            </p:cNvPr>
            <p:cNvSpPr txBox="1"/>
            <p:nvPr/>
          </p:nvSpPr>
          <p:spPr>
            <a:xfrm>
              <a:off x="4146967" y="1409441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8FB801-B58B-6196-74E0-530AF1947576}"/>
                </a:ext>
              </a:extLst>
            </p:cNvPr>
            <p:cNvSpPr txBox="1"/>
            <p:nvPr/>
          </p:nvSpPr>
          <p:spPr>
            <a:xfrm>
              <a:off x="4651494" y="1409441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944A25-2BA0-444A-A7AC-40C7E8DE8A8B}"/>
              </a:ext>
            </a:extLst>
          </p:cNvPr>
          <p:cNvGrpSpPr/>
          <p:nvPr/>
        </p:nvGrpSpPr>
        <p:grpSpPr>
          <a:xfrm>
            <a:off x="6195934" y="1462309"/>
            <a:ext cx="567471" cy="567471"/>
            <a:chOff x="6195935" y="1302424"/>
            <a:chExt cx="567471" cy="567471"/>
          </a:xfrm>
        </p:grpSpPr>
        <p:pic>
          <p:nvPicPr>
            <p:cNvPr id="6" name="Graphic 4" descr="Paper outline">
              <a:extLst>
                <a:ext uri="{FF2B5EF4-FFF2-40B4-BE49-F238E27FC236}">
                  <a16:creationId xmlns:a16="http://schemas.microsoft.com/office/drawing/2014/main" id="{4D8CD37D-0314-9EAF-E3A0-EB4FBA0CB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5935" y="1302424"/>
              <a:ext cx="567471" cy="56747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79961B-C04B-D1CB-9373-B0EFC36B988A}"/>
                </a:ext>
              </a:extLst>
            </p:cNvPr>
            <p:cNvSpPr txBox="1"/>
            <p:nvPr/>
          </p:nvSpPr>
          <p:spPr>
            <a:xfrm>
              <a:off x="6332128" y="1410398"/>
              <a:ext cx="279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76C2ADE-4FCA-3F79-9213-B62D78049B96}"/>
              </a:ext>
            </a:extLst>
          </p:cNvPr>
          <p:cNvSpPr txBox="1"/>
          <p:nvPr/>
        </p:nvSpPr>
        <p:spPr>
          <a:xfrm>
            <a:off x="9118356" y="1566655"/>
            <a:ext cx="27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2F87A30-2DD1-0058-4D87-87D6CD431EA7}"/>
              </a:ext>
            </a:extLst>
          </p:cNvPr>
          <p:cNvCxnSpPr>
            <a:cxnSpLocks/>
          </p:cNvCxnSpPr>
          <p:nvPr/>
        </p:nvCxnSpPr>
        <p:spPr>
          <a:xfrm>
            <a:off x="3776204" y="2002536"/>
            <a:ext cx="0" cy="36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8095BE0-4254-12B5-4608-25A62774AB3D}"/>
              </a:ext>
            </a:extLst>
          </p:cNvPr>
          <p:cNvCxnSpPr>
            <a:cxnSpLocks/>
          </p:cNvCxnSpPr>
          <p:nvPr/>
        </p:nvCxnSpPr>
        <p:spPr>
          <a:xfrm>
            <a:off x="3774700" y="3292826"/>
            <a:ext cx="0" cy="44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ubtitle 2">
            <a:extLst>
              <a:ext uri="{FF2B5EF4-FFF2-40B4-BE49-F238E27FC236}">
                <a16:creationId xmlns:a16="http://schemas.microsoft.com/office/drawing/2014/main" id="{E83E59A9-BFBE-7F10-97A1-B5CD378B1BAF}"/>
              </a:ext>
            </a:extLst>
          </p:cNvPr>
          <p:cNvSpPr txBox="1">
            <a:spLocks/>
          </p:cNvSpPr>
          <p:nvPr/>
        </p:nvSpPr>
        <p:spPr>
          <a:xfrm>
            <a:off x="8368508" y="4831937"/>
            <a:ext cx="2909466" cy="171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/>
              <a:t>*The data set being used for prediction and hasn’t been seen by the Network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088BE3E-4398-05CB-8615-3171A4793D79}"/>
              </a:ext>
            </a:extLst>
          </p:cNvPr>
          <p:cNvCxnSpPr>
            <a:cxnSpLocks/>
          </p:cNvCxnSpPr>
          <p:nvPr/>
        </p:nvCxnSpPr>
        <p:spPr>
          <a:xfrm>
            <a:off x="8196030" y="942785"/>
            <a:ext cx="0" cy="575746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EEDA7FAE-7D82-25F8-FA4C-AF89E1A01048}"/>
              </a:ext>
            </a:extLst>
          </p:cNvPr>
          <p:cNvSpPr/>
          <p:nvPr/>
        </p:nvSpPr>
        <p:spPr>
          <a:xfrm>
            <a:off x="476199" y="1651317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A52510A-6DD1-996A-A440-1FD0DAFA82A5}"/>
              </a:ext>
            </a:extLst>
          </p:cNvPr>
          <p:cNvSpPr/>
          <p:nvPr/>
        </p:nvSpPr>
        <p:spPr>
          <a:xfrm>
            <a:off x="476199" y="2002536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123A5717-0F9E-DE47-C330-33E75D9364F8}"/>
              </a:ext>
            </a:extLst>
          </p:cNvPr>
          <p:cNvSpPr/>
          <p:nvPr/>
        </p:nvSpPr>
        <p:spPr>
          <a:xfrm>
            <a:off x="476199" y="2353755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8715B5D-FE5E-26A2-769E-8CBDA9059A61}"/>
              </a:ext>
            </a:extLst>
          </p:cNvPr>
          <p:cNvSpPr/>
          <p:nvPr/>
        </p:nvSpPr>
        <p:spPr>
          <a:xfrm>
            <a:off x="476199" y="2704974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BCDBAC-AD8E-2EDF-C38C-DAFA64B3EA19}"/>
              </a:ext>
            </a:extLst>
          </p:cNvPr>
          <p:cNvSpPr/>
          <p:nvPr/>
        </p:nvSpPr>
        <p:spPr>
          <a:xfrm>
            <a:off x="476199" y="3033150"/>
            <a:ext cx="621562" cy="583962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AADBC3-F4B7-A6BD-B45D-ECD3D9D68C3A}"/>
              </a:ext>
            </a:extLst>
          </p:cNvPr>
          <p:cNvSpPr txBox="1"/>
          <p:nvPr/>
        </p:nvSpPr>
        <p:spPr>
          <a:xfrm>
            <a:off x="4132262" y="3358959"/>
            <a:ext cx="228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*Augment brain contained data on training and validation set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E6F814-2FC2-B270-F8F3-36565818E9EC}"/>
              </a:ext>
            </a:extLst>
          </p:cNvPr>
          <p:cNvCxnSpPr>
            <a:cxnSpLocks/>
          </p:cNvCxnSpPr>
          <p:nvPr/>
        </p:nvCxnSpPr>
        <p:spPr>
          <a:xfrm flipH="1">
            <a:off x="6471645" y="1993023"/>
            <a:ext cx="8025" cy="3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E4AC55-92A7-45CD-6CD5-6FC3956DA666}"/>
              </a:ext>
            </a:extLst>
          </p:cNvPr>
          <p:cNvSpPr txBox="1"/>
          <p:nvPr/>
        </p:nvSpPr>
        <p:spPr>
          <a:xfrm>
            <a:off x="9516403" y="2494134"/>
            <a:ext cx="2282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Slice on 5 segments from each axis of an MRI file =</a:t>
            </a:r>
            <a:r>
              <a:rPr lang="en-US" sz="1200">
                <a:solidFill>
                  <a:srgbClr val="FF0000"/>
                </a:solidFill>
              </a:rPr>
              <a:t>125</a:t>
            </a:r>
            <a:r>
              <a:rPr lang="en-US" sz="1200"/>
              <a:t> volumes</a:t>
            </a:r>
            <a:br>
              <a:rPr lang="en-US" sz="1200"/>
            </a:br>
            <a:endParaRPr lang="en-US" sz="1200"/>
          </a:p>
          <a:p>
            <a:pPr algn="ctr"/>
            <a:endParaRPr lang="en-US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5945CFA-3CC3-E34C-AF4D-78789010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" y="1649875"/>
            <a:ext cx="2242776" cy="20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19886-3C84-01FF-9B01-0480121A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66" y="2322789"/>
            <a:ext cx="5400675" cy="43338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CC58B6-4233-6B05-65DE-52748B4CE3BE}"/>
              </a:ext>
            </a:extLst>
          </p:cNvPr>
          <p:cNvSpPr txBox="1">
            <a:spLocks/>
          </p:cNvSpPr>
          <p:nvPr/>
        </p:nvSpPr>
        <p:spPr>
          <a:xfrm>
            <a:off x="1524000" y="104287"/>
            <a:ext cx="9144000" cy="98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訓練結果</a:t>
            </a:r>
            <a:r>
              <a:rPr lang="en-US" dirty="0"/>
              <a:t>(100 epoch)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5BA17D8-DD05-CF1A-0ED5-C7D925897F16}"/>
              </a:ext>
            </a:extLst>
          </p:cNvPr>
          <p:cNvSpPr txBox="1">
            <a:spLocks/>
          </p:cNvSpPr>
          <p:nvPr/>
        </p:nvSpPr>
        <p:spPr>
          <a:xfrm>
            <a:off x="1034467" y="931334"/>
            <a:ext cx="4687537" cy="1533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訓練集</a:t>
            </a:r>
            <a:r>
              <a:rPr lang="zh-TW" altLang="en-US" dirty="0"/>
              <a:t> </a:t>
            </a:r>
            <a:r>
              <a:rPr lang="en-US" dirty="0"/>
              <a:t>Loss: 0.029</a:t>
            </a:r>
          </a:p>
          <a:p>
            <a:r>
              <a:rPr lang="en-US" dirty="0" err="1"/>
              <a:t>訓練集</a:t>
            </a:r>
            <a:r>
              <a:rPr lang="zh-TW" altLang="en-US" dirty="0"/>
              <a:t> </a:t>
            </a:r>
            <a:r>
              <a:rPr lang="en-US" dirty="0"/>
              <a:t>Dice Coefficient:0.9427</a:t>
            </a:r>
          </a:p>
          <a:p>
            <a:r>
              <a:rPr lang="en-US" dirty="0" err="1"/>
              <a:t>驗證集</a:t>
            </a:r>
            <a:r>
              <a:rPr lang="en-US" dirty="0"/>
              <a:t> Loss:0.1105</a:t>
            </a:r>
          </a:p>
          <a:p>
            <a:r>
              <a:rPr lang="en-US" dirty="0" err="1"/>
              <a:t>驗證集</a:t>
            </a:r>
            <a:r>
              <a:rPr lang="en-US" dirty="0"/>
              <a:t> Dice Coefficient: 0.8622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64D90E-CDF3-A8B6-C91F-0DCB2C111DB4}"/>
              </a:ext>
            </a:extLst>
          </p:cNvPr>
          <p:cNvSpPr/>
          <p:nvPr/>
        </p:nvSpPr>
        <p:spPr>
          <a:xfrm>
            <a:off x="3457575" y="5436110"/>
            <a:ext cx="2455986" cy="7321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68064-8119-4443-B809-B9D34E5D94BA}"/>
              </a:ext>
            </a:extLst>
          </p:cNvPr>
          <p:cNvCxnSpPr>
            <a:cxnSpLocks/>
          </p:cNvCxnSpPr>
          <p:nvPr/>
        </p:nvCxnSpPr>
        <p:spPr>
          <a:xfrm>
            <a:off x="5686425" y="3533775"/>
            <a:ext cx="592014" cy="228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9786C9CF-69BC-B311-0F65-9C4EF342F314}"/>
              </a:ext>
            </a:extLst>
          </p:cNvPr>
          <p:cNvSpPr txBox="1">
            <a:spLocks/>
          </p:cNvSpPr>
          <p:nvPr/>
        </p:nvSpPr>
        <p:spPr>
          <a:xfrm>
            <a:off x="6482325" y="5202373"/>
            <a:ext cx="4936689" cy="1454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900" dirty="0">
                <a:solidFill>
                  <a:srgbClr val="FF0000"/>
                </a:solidFill>
              </a:rPr>
              <a:t>*Network overfitting on training set:</a:t>
            </a:r>
          </a:p>
          <a:p>
            <a:pPr algn="l"/>
            <a:r>
              <a:rPr lang="en-US" sz="2900" dirty="0"/>
              <a:t>At 50 epoch, the accuracy(Dice Coefficient) reached 90% on the training set and 85% on validation set. However, in subsequent epochs, the accuracy on the validation set only slightly improved to 86%, while the accuracy on the training set improved from 90% to 94%. This suggests that the network was overfitting to the training set and was unable to improve its predictive capabilities on the validation set.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0E6F53-BA0D-59DE-140B-30171C56868C}"/>
              </a:ext>
            </a:extLst>
          </p:cNvPr>
          <p:cNvSpPr/>
          <p:nvPr/>
        </p:nvSpPr>
        <p:spPr>
          <a:xfrm>
            <a:off x="3457575" y="2631373"/>
            <a:ext cx="2455986" cy="7321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62F920-BB3B-6AD8-3000-10A58B32631C}"/>
              </a:ext>
            </a:extLst>
          </p:cNvPr>
          <p:cNvSpPr txBox="1">
            <a:spLocks/>
          </p:cNvSpPr>
          <p:nvPr/>
        </p:nvSpPr>
        <p:spPr>
          <a:xfrm>
            <a:off x="6469997" y="999946"/>
            <a:ext cx="4891962" cy="2857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Optimizer = Adam</a:t>
            </a:r>
          </a:p>
          <a:p>
            <a:pPr algn="l"/>
            <a:r>
              <a:rPr lang="en-US" sz="1600" dirty="0"/>
              <a:t>Loss Function = Soft Dice Lost</a:t>
            </a:r>
          </a:p>
          <a:p>
            <a:pPr algn="l"/>
            <a:r>
              <a:rPr lang="en-US" sz="1600" dirty="0"/>
              <a:t>Metric = Dice coefficient</a:t>
            </a:r>
          </a:p>
          <a:p>
            <a:pPr algn="l"/>
            <a:r>
              <a:rPr lang="en-US" sz="1600" dirty="0"/>
              <a:t>Learning Rate= 0.00001</a:t>
            </a:r>
          </a:p>
          <a:p>
            <a:pPr algn="l"/>
            <a:r>
              <a:rPr lang="en-US" sz="1600" dirty="0"/>
              <a:t>Batch Size = 1(According to GPU memory limit)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>
                <a:solidFill>
                  <a:srgbClr val="FF0000"/>
                </a:solidFill>
              </a:rPr>
              <a:t>Epoch = 100</a:t>
            </a:r>
          </a:p>
          <a:p>
            <a:pPr algn="l"/>
            <a:r>
              <a:rPr lang="en-US" sz="1600" dirty="0"/>
              <a:t>Steps per epoch = </a:t>
            </a:r>
            <a:r>
              <a:rPr lang="en-US" sz="1600" dirty="0">
                <a:solidFill>
                  <a:srgbClr val="FF0000"/>
                </a:solidFill>
              </a:rPr>
              <a:t>750</a:t>
            </a:r>
          </a:p>
          <a:p>
            <a:pPr algn="l"/>
            <a:r>
              <a:rPr lang="en-US" sz="1600" dirty="0"/>
              <a:t>Validation Steps per epoch = </a:t>
            </a:r>
            <a:r>
              <a:rPr lang="en-US" sz="1600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073AF51-743D-858F-CA77-3C27C9EED48C}"/>
              </a:ext>
            </a:extLst>
          </p:cNvPr>
          <p:cNvSpPr txBox="1">
            <a:spLocks/>
          </p:cNvSpPr>
          <p:nvPr/>
        </p:nvSpPr>
        <p:spPr>
          <a:xfrm>
            <a:off x="6469997" y="4058485"/>
            <a:ext cx="5521281" cy="943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Training Time per epoch: ~860secs/ </a:t>
            </a:r>
            <a:r>
              <a:rPr lang="en-US">
                <a:solidFill>
                  <a:srgbClr val="FF0000"/>
                </a:solidFill>
              </a:rPr>
              <a:t>~15mins</a:t>
            </a:r>
          </a:p>
          <a:p>
            <a:r>
              <a:rPr lang="en-US"/>
              <a:t>Total Training Time: 1429m  </a:t>
            </a:r>
            <a:r>
              <a:rPr lang="en-US">
                <a:solidFill>
                  <a:srgbClr val="FF0000"/>
                </a:solidFill>
              </a:rPr>
              <a:t>~24hrs </a:t>
            </a:r>
          </a:p>
        </p:txBody>
      </p:sp>
    </p:spTree>
    <p:extLst>
      <p:ext uri="{BB962C8B-B14F-4D97-AF65-F5344CB8AC3E}">
        <p14:creationId xmlns:p14="http://schemas.microsoft.com/office/powerpoint/2010/main" val="308384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1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AD8D5-3B54-6963-E662-5DFAC7CE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90" y="1124712"/>
            <a:ext cx="4588518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預測子體積</a:t>
            </a:r>
            <a:r>
              <a:rPr lang="en-US" sz="4800" dirty="0"/>
              <a:t>, </a:t>
            </a:r>
            <a:br>
              <a:rPr lang="en-US" sz="4800" dirty="0"/>
            </a:br>
            <a:r>
              <a:rPr lang="en-US" sz="4800" dirty="0"/>
              <a:t>重建頭顱3D圖像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6F7FD-7B68-7745-A847-500061EA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86" y="4654778"/>
            <a:ext cx="5989326" cy="17818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1F2208-0EBD-B14B-AFA0-C7B9DD86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255" y="957582"/>
            <a:ext cx="3136257" cy="2739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C3511-9459-F087-CB3B-E3C302B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94" t="9612" r="23525" b="10180"/>
          <a:stretch/>
        </p:blipFill>
        <p:spPr>
          <a:xfrm>
            <a:off x="5840876" y="689386"/>
            <a:ext cx="2501846" cy="30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A913AEB8-CF5E-6CD9-B8AC-20F749002442}"/>
              </a:ext>
            </a:extLst>
          </p:cNvPr>
          <p:cNvSpPr txBox="1">
            <a:spLocks/>
          </p:cNvSpPr>
          <p:nvPr/>
        </p:nvSpPr>
        <p:spPr>
          <a:xfrm>
            <a:off x="141402" y="914003"/>
            <a:ext cx="5148900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真實標記</a:t>
            </a:r>
            <a:r>
              <a:rPr lang="en-US" dirty="0"/>
              <a:t> </a:t>
            </a:r>
            <a:r>
              <a:rPr lang="en-US" dirty="0" err="1"/>
              <a:t>子體積</a:t>
            </a:r>
            <a:r>
              <a:rPr lang="en-US" dirty="0"/>
              <a:t>(160, 160, 16)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3228-0BC6-C55A-7B1D-5E1E4C66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1455226"/>
            <a:ext cx="12050598" cy="1967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260C6-E68A-E394-E955-2D62E167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" y="4163493"/>
            <a:ext cx="12050598" cy="19671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7DFA52-EF46-F443-9164-68BE50D22BEC}"/>
              </a:ext>
            </a:extLst>
          </p:cNvPr>
          <p:cNvSpPr txBox="1">
            <a:spLocks/>
          </p:cNvSpPr>
          <p:nvPr/>
        </p:nvSpPr>
        <p:spPr>
          <a:xfrm>
            <a:off x="1524000" y="104287"/>
            <a:ext cx="9144000" cy="98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初次模型預測結果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5812D9-F7D2-D44F-969F-83A682E8A0A7}"/>
              </a:ext>
            </a:extLst>
          </p:cNvPr>
          <p:cNvSpPr txBox="1">
            <a:spLocks/>
          </p:cNvSpPr>
          <p:nvPr/>
        </p:nvSpPr>
        <p:spPr>
          <a:xfrm>
            <a:off x="141402" y="3716521"/>
            <a:ext cx="5148900" cy="494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預測標記</a:t>
            </a:r>
            <a:r>
              <a:rPr lang="en-US" dirty="0"/>
              <a:t> </a:t>
            </a:r>
            <a:r>
              <a:rPr lang="en-US" dirty="0" err="1"/>
              <a:t>子體積</a:t>
            </a:r>
            <a:r>
              <a:rPr lang="en-US" dirty="0"/>
              <a:t>(160, 160, 16)</a:t>
            </a:r>
          </a:p>
        </p:txBody>
      </p:sp>
    </p:spTree>
    <p:extLst>
      <p:ext uri="{BB962C8B-B14F-4D97-AF65-F5344CB8AC3E}">
        <p14:creationId xmlns:p14="http://schemas.microsoft.com/office/powerpoint/2010/main" val="264146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1081</Words>
  <Application>Microsoft Macintosh PowerPoint</Application>
  <PresentationFormat>Widescreen</PresentationFormat>
  <Paragraphs>234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PingFang TC</vt:lpstr>
      <vt:lpstr>Arial</vt:lpstr>
      <vt:lpstr>Calibri</vt:lpstr>
      <vt:lpstr>Calibri Light</vt:lpstr>
      <vt:lpstr>Consolas</vt:lpstr>
      <vt:lpstr>Times New Roman</vt:lpstr>
      <vt:lpstr>Office Theme</vt:lpstr>
      <vt:lpstr>自我介紹一覽</vt:lpstr>
      <vt:lpstr>經顱刺激(Transcranial Stimulation)</vt:lpstr>
      <vt:lpstr>一個有限模型的誕生</vt:lpstr>
      <vt:lpstr>標記種類</vt:lpstr>
      <vt:lpstr>3D-Unet</vt:lpstr>
      <vt:lpstr>訓練資料</vt:lpstr>
      <vt:lpstr>PowerPoint Presentation</vt:lpstr>
      <vt:lpstr>預測子體積,  重建頭顱3D圖像</vt:lpstr>
      <vt:lpstr>PowerPoint Presentation</vt:lpstr>
      <vt:lpstr>影像預處理：修復缺失標記</vt:lpstr>
      <vt:lpstr>Predict, Reconstruct, then View in 3D</vt:lpstr>
      <vt:lpstr>重建方法</vt:lpstr>
      <vt:lpstr>Reconstruct Methods Makes the difference</vt:lpstr>
      <vt:lpstr>PowerPoint Presentation</vt:lpstr>
      <vt:lpstr>訓練結果比較一覽</vt:lpstr>
      <vt:lpstr>PowerPoint Presentation</vt:lpstr>
      <vt:lpstr>2D U-net Result</vt:lpstr>
      <vt:lpstr>Machine Learning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中國醫藥大學- 大數據中心 演算法工程師</dc:title>
  <dc:creator>Ming-Wei Hsieh</dc:creator>
  <cp:lastModifiedBy>Ming-Wei Hsieh</cp:lastModifiedBy>
  <cp:revision>10</cp:revision>
  <dcterms:created xsi:type="dcterms:W3CDTF">2023-10-26T04:45:28Z</dcterms:created>
  <dcterms:modified xsi:type="dcterms:W3CDTF">2023-11-24T16:33:37Z</dcterms:modified>
</cp:coreProperties>
</file>